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56" r:id="rId5"/>
    <p:sldId id="263" r:id="rId6"/>
    <p:sldId id="259" r:id="rId7"/>
    <p:sldId id="257" r:id="rId8"/>
    <p:sldId id="270" r:id="rId9"/>
    <p:sldId id="337" r:id="rId10"/>
    <p:sldId id="339" r:id="rId11"/>
    <p:sldId id="258" r:id="rId12"/>
    <p:sldId id="266" r:id="rId13"/>
    <p:sldId id="340" r:id="rId14"/>
    <p:sldId id="269" r:id="rId15"/>
  </p:sldIdLst>
  <p:sldSz cx="12192000" cy="6858000"/>
  <p:notesSz cx="6858000" cy="9144000"/>
  <p:embeddedFontLst>
    <p:embeddedFont>
      <p:font typeface="Arial Black" panose="020B0A04020102020204" pitchFamily="34" charset="0"/>
      <p:bold r:id="rId18"/>
    </p:embeddedFont>
    <p:embeddedFont>
      <p:font typeface="Calibri" panose="020F0502020204030204" pitchFamily="34" charset="0"/>
      <p:regular r:id="rId19"/>
      <p:bold r:id="rId20"/>
      <p:italic r:id="rId21"/>
      <p:boldItalic r:id="rId22"/>
    </p:embeddedFont>
    <p:embeddedFont>
      <p:font typeface="Euphemia" panose="020B0604020202020204" pitchFamily="34" charset="0"/>
      <p:regular r:id="rId23"/>
    </p:embeddedFont>
    <p:embeddedFont>
      <p:font typeface="Lato" panose="020F0502020204030203" pitchFamily="34" charset="0"/>
      <p:regular r:id="rId24"/>
      <p:bold r:id="rId25"/>
      <p:italic r:id="rId26"/>
      <p:boldItalic r:id="rId27"/>
    </p:embeddedFont>
    <p:embeddedFont>
      <p:font typeface="NimbusSan-Reg" panose="00000500000000000000" pitchFamily="5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7F5"/>
    <a:srgbClr val="EEF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BBAEAA-8FDB-47E0-B9A4-DD3BC74B739F}" v="3" dt="2023-11-14T15:16:07.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2940" autoAdjust="0"/>
  </p:normalViewPr>
  <p:slideViewPr>
    <p:cSldViewPr snapToGrid="0">
      <p:cViewPr varScale="1">
        <p:scale>
          <a:sx n="67" d="100"/>
          <a:sy n="67" d="100"/>
        </p:scale>
        <p:origin x="1476"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dirty="0"/>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dirty="0"/>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dirty="0"/>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dirty="0"/>
          </a:p>
        </p:txBody>
      </p:sp>
    </p:spTree>
    <p:extLst>
      <p:ext uri="{BB962C8B-B14F-4D97-AF65-F5344CB8AC3E}">
        <p14:creationId xmlns:p14="http://schemas.microsoft.com/office/powerpoint/2010/main" val="130731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Please include dates of meetings and any other important information here. </a:t>
            </a:r>
          </a:p>
        </p:txBody>
      </p:sp>
      <p:sp>
        <p:nvSpPr>
          <p:cNvPr id="4" name="Slide Number Placeholder 3"/>
          <p:cNvSpPr>
            <a:spLocks noGrp="1"/>
          </p:cNvSpPr>
          <p:nvPr>
            <p:ph type="sldNum" sz="quarter" idx="5"/>
          </p:nvPr>
        </p:nvSpPr>
        <p:spPr/>
        <p:txBody>
          <a:bodyPr/>
          <a:lstStyle/>
          <a:p>
            <a:fld id="{A6DD72F6-E0AF-4BBB-A793-1772A3EFFF04}" type="slidenum">
              <a:rPr lang="en-US" smtClean="0"/>
              <a:t>11</a:t>
            </a:fld>
            <a:endParaRPr lang="en-US" dirty="0"/>
          </a:p>
        </p:txBody>
      </p:sp>
    </p:spTree>
    <p:extLst>
      <p:ext uri="{BB962C8B-B14F-4D97-AF65-F5344CB8AC3E}">
        <p14:creationId xmlns:p14="http://schemas.microsoft.com/office/powerpoint/2010/main" val="339471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dirty="0"/>
          </a:p>
        </p:txBody>
      </p:sp>
    </p:spTree>
    <p:extLst>
      <p:ext uri="{BB962C8B-B14F-4D97-AF65-F5344CB8AC3E}">
        <p14:creationId xmlns:p14="http://schemas.microsoft.com/office/powerpoint/2010/main" val="405458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54610" algn="l">
              <a:spcBef>
                <a:spcPts val="260"/>
              </a:spcBef>
              <a:spcAft>
                <a:spcPts val="0"/>
              </a:spcAft>
            </a:pPr>
            <a:r>
              <a:rPr lang="en-US" sz="1200" spc="0" baseline="0" dirty="0">
                <a:effectLst/>
                <a:latin typeface="Calibri" panose="020F0502020204030204" pitchFamily="34" charset="0"/>
                <a:ea typeface="Calibri" panose="020F0502020204030204" pitchFamily="34" charset="0"/>
                <a:cs typeface="Calibri" panose="020F0502020204030204" pitchFamily="34" charset="0"/>
              </a:rPr>
              <a:t>TraffickSTOP (Signs to Observe and Prevent), conceptualized in 2020, is a program to help high school students identify and prevent human trafficking. It consists of 12 extracurricular meetings with student-led interactive discussions and activities, culminating in awareness week with events created by students to bring information to the larger student body. </a:t>
            </a: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63124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 You can add a picture and/or brief bio on this slide. Having a little bit of background can help students connect with you. </a:t>
            </a: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dirty="0"/>
          </a:p>
        </p:txBody>
      </p:sp>
    </p:spTree>
    <p:extLst>
      <p:ext uri="{BB962C8B-B14F-4D97-AF65-F5344CB8AC3E}">
        <p14:creationId xmlns:p14="http://schemas.microsoft.com/office/powerpoint/2010/main" val="239477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training will introduce you to many important elements that will help you lead a successful TraffickSTOP program in your school. Before we dive in, let’s talk about some important terms for you to remember. </a:t>
            </a:r>
          </a:p>
          <a:p>
            <a:pPr algn="l"/>
            <a:endParaRPr lang="en-US" dirty="0"/>
          </a:p>
          <a:p>
            <a:pPr algn="l"/>
            <a:r>
              <a:rPr lang="en-US" b="1" dirty="0"/>
              <a:t>Facilitators</a:t>
            </a:r>
            <a:r>
              <a:rPr lang="en-US" dirty="0"/>
              <a:t> are adult leaders of the TraffickSTOP program. Facilitators are responsible for recruiting participants, leading meetings, and maintaining an inviting and supportive environment.</a:t>
            </a:r>
          </a:p>
          <a:p>
            <a:pPr algn="l"/>
            <a:endParaRPr lang="en-US" b="0" dirty="0"/>
          </a:p>
          <a:p>
            <a:pPr algn="l"/>
            <a:r>
              <a:rPr lang="en-US" b="1" dirty="0"/>
              <a:t>Meeting Plans</a:t>
            </a:r>
            <a:r>
              <a:rPr lang="en-US" b="0" dirty="0"/>
              <a:t> are the basis of the T</a:t>
            </a:r>
            <a:r>
              <a:rPr lang="en-US" dirty="0"/>
              <a:t>raffickSTOP curriculum. Each meeting, we will cover a topic related to human trafficking through information, guided discussion activities, and reflection. There are 12 meeting plans covering a variety of topics relevant to human trafficking. </a:t>
            </a:r>
          </a:p>
          <a:p>
            <a:pPr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Team Members</a:t>
            </a:r>
            <a:r>
              <a:rPr lang="en-US" b="0" dirty="0"/>
              <a:t> are the heart of the TraffickSTOP program. Student participants are essential to TraffickSTOP. Your unique background, experiences, and talents will help us have productive discussions, spread awareness, and lead activities during Human Trafficking Awareness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Human Trafficking Awareness Week </a:t>
            </a:r>
            <a:r>
              <a:rPr lang="en-US" b="0" dirty="0"/>
              <a:t>is a school-wide event where team members will share what they’ve learned with their peers through guest speakers, awareness campaigns,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609F42A8-C9DC-43B7-B26C-8A43269DB53B}" type="slidenum">
              <a:rPr lang="en-US" smtClean="0"/>
              <a:t>6</a:t>
            </a:fld>
            <a:endParaRPr lang="en-US" dirty="0"/>
          </a:p>
        </p:txBody>
      </p:sp>
    </p:spTree>
    <p:extLst>
      <p:ext uri="{BB962C8B-B14F-4D97-AF65-F5344CB8AC3E}">
        <p14:creationId xmlns:p14="http://schemas.microsoft.com/office/powerpoint/2010/main" val="4118130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course of the school year, we will cover a variety of topics related to human trafficking. Here’s a quick preview. </a:t>
            </a:r>
          </a:p>
          <a:p>
            <a:endParaRPr lang="en-US" dirty="0"/>
          </a:p>
          <a:p>
            <a:r>
              <a:rPr lang="en-US" dirty="0"/>
              <a:t>Instructor Note: If you are operating on an abridged schedule, some of these topics may be combined or omitted. See </a:t>
            </a:r>
            <a:r>
              <a:rPr lang="en-US" i="1" dirty="0"/>
              <a:t>School Year Roadmap </a:t>
            </a:r>
            <a:r>
              <a:rPr lang="en-US" dirty="0"/>
              <a:t>in the Toolkit for additional information.</a:t>
            </a:r>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dirty="0"/>
          </a:p>
        </p:txBody>
      </p:sp>
    </p:spTree>
    <p:extLst>
      <p:ext uri="{BB962C8B-B14F-4D97-AF65-F5344CB8AC3E}">
        <p14:creationId xmlns:p14="http://schemas.microsoft.com/office/powerpoint/2010/main" val="977916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8</a:t>
            </a:fld>
            <a:endParaRPr lang="en-US" dirty="0"/>
          </a:p>
        </p:txBody>
      </p:sp>
    </p:spTree>
    <p:extLst>
      <p:ext uri="{BB962C8B-B14F-4D97-AF65-F5344CB8AC3E}">
        <p14:creationId xmlns:p14="http://schemas.microsoft.com/office/powerpoint/2010/main" val="280454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time to establish some team agreements among team members. Asking students to agree on the rules they will be following together is a great way to introduce choice and allow students to experience some ownership over the group. Make sure to record what students agree on and display the group agreement somewhere during meetings when possible.</a:t>
            </a:r>
          </a:p>
          <a:p>
            <a:endParaRPr lang="en-US" dirty="0"/>
          </a:p>
          <a:p>
            <a:r>
              <a:rPr lang="en-US" dirty="0"/>
              <a:t>These expectations could include:</a:t>
            </a:r>
          </a:p>
          <a:p>
            <a:endParaRPr lang="en-US" dirty="0"/>
          </a:p>
          <a:p>
            <a:pPr marL="171450" indent="-171450">
              <a:buFont typeface="Arial" panose="020B0604020202020204" pitchFamily="34" charset="0"/>
              <a:buChar char="•"/>
            </a:pPr>
            <a:r>
              <a:rPr lang="en-US" dirty="0"/>
              <a:t>Give everyone space to contribute to discussions and participate in activities. </a:t>
            </a:r>
          </a:p>
          <a:p>
            <a:pPr marL="171450" indent="-171450">
              <a:buFont typeface="Arial" panose="020B0604020202020204" pitchFamily="34" charset="0"/>
              <a:buChar char="•"/>
            </a:pPr>
            <a:r>
              <a:rPr lang="en-US" dirty="0"/>
              <a:t>Be considerate of everyone’s perspectives and opinions, even if you don’t agree with them. </a:t>
            </a:r>
          </a:p>
          <a:p>
            <a:pPr marL="171450" indent="-171450">
              <a:buFont typeface="Arial" panose="020B0604020202020204" pitchFamily="34" charset="0"/>
              <a:buChar char="•"/>
            </a:pPr>
            <a:r>
              <a:rPr lang="en-US" dirty="0"/>
              <a:t>Don’t interrupt while someone is speaking; actively listen to what they are saying and wait until they are finished before responding. </a:t>
            </a:r>
          </a:p>
          <a:p>
            <a:pPr marL="171450" indent="-171450">
              <a:buFont typeface="Arial" panose="020B0604020202020204" pitchFamily="34" charset="0"/>
              <a:buChar char="•"/>
            </a:pPr>
            <a:r>
              <a:rPr lang="en-US" dirty="0"/>
              <a:t>Team members’ statements should not be discussed by others outside of the group. </a:t>
            </a:r>
          </a:p>
          <a:p>
            <a:pPr marL="171450" indent="-171450">
              <a:buFont typeface="Arial" panose="020B0604020202020204" pitchFamily="34" charset="0"/>
              <a:buChar char="•"/>
            </a:pPr>
            <a:r>
              <a:rPr lang="en-US" dirty="0"/>
              <a:t>Team members will let facilitators know if they need to miss a meeting. </a:t>
            </a:r>
          </a:p>
          <a:p>
            <a:pPr marL="171450" indent="-171450">
              <a:buFont typeface="Arial" panose="020B0604020202020204" pitchFamily="34" charset="0"/>
              <a:buChar char="•"/>
            </a:pPr>
            <a:r>
              <a:rPr lang="en-US" dirty="0"/>
              <a:t>Team members may step outside or take a short break during the meetings if needed. </a:t>
            </a:r>
          </a:p>
          <a:p>
            <a:pPr marL="171450" indent="-171450">
              <a:buFont typeface="Arial" panose="020B0604020202020204" pitchFamily="34" charset="0"/>
              <a:buChar char="•"/>
            </a:pPr>
            <a:r>
              <a:rPr lang="en-US" dirty="0"/>
              <a:t>Team members will do their best to ensure that the meeting provides a safe space for individuals to share personal experiences if they choose to do so.</a:t>
            </a:r>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dirty="0"/>
          </a:p>
        </p:txBody>
      </p:sp>
    </p:spTree>
    <p:extLst>
      <p:ext uri="{BB962C8B-B14F-4D97-AF65-F5344CB8AC3E}">
        <p14:creationId xmlns:p14="http://schemas.microsoft.com/office/powerpoint/2010/main" val="19141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think broadly and creatively about special events that could help raise awareness about human trafficking in their school. Human Trafficking Awareness Week can look however they want </a:t>
            </a:r>
            <a:r>
              <a:rPr lang="en-US"/>
              <a:t>it to, </a:t>
            </a:r>
            <a:r>
              <a:rPr lang="en-US" dirty="0"/>
              <a:t>so ask them to think about their talents and interests that could be helpful in spreading awareness. </a:t>
            </a:r>
          </a:p>
        </p:txBody>
      </p:sp>
      <p:sp>
        <p:nvSpPr>
          <p:cNvPr id="4" name="Slide Number Placeholder 3"/>
          <p:cNvSpPr>
            <a:spLocks noGrp="1"/>
          </p:cNvSpPr>
          <p:nvPr>
            <p:ph type="sldNum" sz="quarter" idx="5"/>
          </p:nvPr>
        </p:nvSpPr>
        <p:spPr/>
        <p:txBody>
          <a:bodyPr/>
          <a:lstStyle/>
          <a:p>
            <a:fld id="{A6DD72F6-E0AF-4BBB-A793-1772A3EFFF04}" type="slidenum">
              <a:rPr lang="en-US" smtClean="0"/>
              <a:t>10</a:t>
            </a:fld>
            <a:endParaRPr lang="en-US" dirty="0"/>
          </a:p>
        </p:txBody>
      </p:sp>
    </p:spTree>
    <p:extLst>
      <p:ext uri="{BB962C8B-B14F-4D97-AF65-F5344CB8AC3E}">
        <p14:creationId xmlns:p14="http://schemas.microsoft.com/office/powerpoint/2010/main" val="2150786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dirty="0"/>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dirty="0"/>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traffickingstop.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9.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2422757" y="4762467"/>
            <a:ext cx="7638031" cy="584775"/>
          </a:xfrm>
          <a:prstGeom prst="rect">
            <a:avLst/>
          </a:prstGeom>
          <a:noFill/>
        </p:spPr>
        <p:txBody>
          <a:bodyPr wrap="square" rtlCol="0">
            <a:spAutoFit/>
          </a:bodyPr>
          <a:lstStyle/>
          <a:p>
            <a:pPr algn="ctr"/>
            <a:r>
              <a:rPr lang="en-US" sz="3200" dirty="0">
                <a:latin typeface="+mj-lt"/>
              </a:rPr>
              <a:t>INTRODUCTION</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8" y="5347242"/>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1AAE77F9-511E-67E3-5771-88CC09E929CC}"/>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283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HUMAN TRAFFICKING </a:t>
            </a:r>
          </a:p>
          <a:p>
            <a:pPr marL="0" indent="0" algn="ctr">
              <a:buNone/>
            </a:pPr>
            <a:r>
              <a:rPr lang="en-US" sz="4000" dirty="0">
                <a:solidFill>
                  <a:schemeClr val="accent2"/>
                </a:solidFill>
                <a:latin typeface="+mj-lt"/>
              </a:rPr>
              <a:t>AWARENESS WEEK</a:t>
            </a:r>
          </a:p>
        </p:txBody>
      </p:sp>
      <p:sp>
        <p:nvSpPr>
          <p:cNvPr id="3" name="TextBox 2">
            <a:extLst>
              <a:ext uri="{FF2B5EF4-FFF2-40B4-BE49-F238E27FC236}">
                <a16:creationId xmlns:a16="http://schemas.microsoft.com/office/drawing/2014/main" id="{1CD9168A-A401-4EF7-B34F-3FEDCA33B8E7}"/>
              </a:ext>
            </a:extLst>
          </p:cNvPr>
          <p:cNvSpPr txBox="1"/>
          <p:nvPr/>
        </p:nvSpPr>
        <p:spPr>
          <a:xfrm>
            <a:off x="493590" y="3671202"/>
            <a:ext cx="8354319" cy="2369880"/>
          </a:xfrm>
          <a:prstGeom prst="rect">
            <a:avLst/>
          </a:prstGeom>
          <a:noFill/>
        </p:spPr>
        <p:txBody>
          <a:bodyPr wrap="square" lIns="0" tIns="0" rIns="0" bIns="0" rtlCol="0">
            <a:spAutoFit/>
          </a:bodyPr>
          <a:lstStyle/>
          <a:p>
            <a:r>
              <a:rPr lang="en-US" sz="2200" dirty="0">
                <a:solidFill>
                  <a:schemeClr val="tx1">
                    <a:lumMod val="75000"/>
                  </a:schemeClr>
                </a:solidFill>
                <a:latin typeface="+mn-lt"/>
              </a:rPr>
              <a:t>At the </a:t>
            </a:r>
            <a:r>
              <a:rPr lang="en-US" sz="2200" dirty="0">
                <a:solidFill>
                  <a:schemeClr val="tx1">
                    <a:lumMod val="75000"/>
                  </a:schemeClr>
                </a:solidFill>
              </a:rPr>
              <a:t>end of the school year, we will take the things we have learned during our team meetings and share them with our peers by leading activities, presentations, assemblies, and more.  </a:t>
            </a:r>
          </a:p>
          <a:p>
            <a:endParaRPr lang="en-US" sz="2200" dirty="0">
              <a:solidFill>
                <a:schemeClr val="tx1">
                  <a:lumMod val="75000"/>
                </a:schemeClr>
              </a:solidFill>
              <a:latin typeface="+mn-lt"/>
            </a:endParaRPr>
          </a:p>
          <a:p>
            <a:r>
              <a:rPr lang="en-US" sz="2200" dirty="0">
                <a:solidFill>
                  <a:schemeClr val="tx1">
                    <a:lumMod val="75000"/>
                  </a:schemeClr>
                </a:solidFill>
                <a:latin typeface="+mn-lt"/>
              </a:rPr>
              <a:t>We will be discussing ideas for </a:t>
            </a:r>
            <a:r>
              <a:rPr lang="en-US" sz="2200" dirty="0">
                <a:solidFill>
                  <a:schemeClr val="tx1">
                    <a:lumMod val="75000"/>
                  </a:schemeClr>
                </a:solidFill>
              </a:rPr>
              <a:t>events and activities multiple times </a:t>
            </a:r>
            <a:r>
              <a:rPr lang="en-US" sz="2200" dirty="0">
                <a:solidFill>
                  <a:schemeClr val="tx1">
                    <a:lumMod val="75000"/>
                  </a:schemeClr>
                </a:solidFill>
                <a:latin typeface="+mn-lt"/>
              </a:rPr>
              <a:t>during meetings throughout the school year. These should be planned and led by team members.</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Tree>
    <p:extLst>
      <p:ext uri="{BB962C8B-B14F-4D97-AF65-F5344CB8AC3E}">
        <p14:creationId xmlns:p14="http://schemas.microsoft.com/office/powerpoint/2010/main" val="3439545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944" y="2493818"/>
            <a:ext cx="1870364" cy="1870364"/>
          </a:xfrm>
          <a:prstGeom prst="rect">
            <a:avLst/>
          </a:prstGeom>
        </p:spPr>
      </p:pic>
      <p:sp>
        <p:nvSpPr>
          <p:cNvPr id="7" name="TextBox 6">
            <a:extLst>
              <a:ext uri="{FF2B5EF4-FFF2-40B4-BE49-F238E27FC236}">
                <a16:creationId xmlns:a16="http://schemas.microsoft.com/office/drawing/2014/main" id="{F7F3770C-C423-4FBF-A655-7CEF2EE456BD}"/>
              </a:ext>
            </a:extLst>
          </p:cNvPr>
          <p:cNvSpPr txBox="1"/>
          <p:nvPr/>
        </p:nvSpPr>
        <p:spPr>
          <a:xfrm>
            <a:off x="2722418" y="2649682"/>
            <a:ext cx="4873337"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650854" y="2685949"/>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729362" y="1754793"/>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454445" y="1862514"/>
            <a:ext cx="4031955" cy="553998"/>
          </a:xfrm>
          <a:prstGeom prst="rect">
            <a:avLst/>
          </a:prstGeom>
          <a:noFill/>
        </p:spPr>
        <p:txBody>
          <a:bodyPr wrap="square" lIns="0" tIns="0" rIns="0" bIns="0" rtlCol="0">
            <a:spAutoFit/>
          </a:bodyPr>
          <a:lstStyle/>
          <a:p>
            <a:r>
              <a:rPr lang="en-US" dirty="0">
                <a:solidFill>
                  <a:schemeClr val="bg1"/>
                </a:solidFill>
                <a:latin typeface="+mn-lt"/>
              </a:rPr>
              <a:t>Welcom</a:t>
            </a:r>
            <a:r>
              <a:rPr lang="en-US" dirty="0">
                <a:solidFill>
                  <a:schemeClr val="bg1"/>
                </a:solidFill>
              </a:rPr>
              <a:t>e team members to the TraffickSTOP Program</a:t>
            </a:r>
            <a:endParaRPr lang="en-US" dirty="0">
              <a:solidFill>
                <a:schemeClr val="bg1"/>
              </a:solidFill>
              <a:latin typeface="+mn-lt"/>
            </a:endParaRP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650854" y="3693057"/>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729362" y="2761901"/>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cxnSp>
        <p:nvCxnSpPr>
          <p:cNvPr id="7" name="Straight Connector 6">
            <a:extLst>
              <a:ext uri="{FF2B5EF4-FFF2-40B4-BE49-F238E27FC236}">
                <a16:creationId xmlns:a16="http://schemas.microsoft.com/office/drawing/2014/main" id="{B6289511-8DC4-4F04-8E04-269DE309FA14}"/>
              </a:ext>
            </a:extLst>
          </p:cNvPr>
          <p:cNvCxnSpPr>
            <a:cxnSpLocks/>
          </p:cNvCxnSpPr>
          <p:nvPr/>
        </p:nvCxnSpPr>
        <p:spPr>
          <a:xfrm>
            <a:off x="650854" y="4713569"/>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9FF520-08B3-4E84-98DD-510153DD8551}"/>
              </a:ext>
            </a:extLst>
          </p:cNvPr>
          <p:cNvSpPr txBox="1"/>
          <p:nvPr/>
        </p:nvSpPr>
        <p:spPr>
          <a:xfrm>
            <a:off x="729362" y="3782413"/>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3</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454445" y="3066393"/>
            <a:ext cx="4641555" cy="276999"/>
          </a:xfrm>
          <a:prstGeom prst="rect">
            <a:avLst/>
          </a:prstGeom>
          <a:noFill/>
        </p:spPr>
        <p:txBody>
          <a:bodyPr wrap="square" lIns="0" tIns="0" rIns="0" bIns="0" rtlCol="0">
            <a:spAutoFit/>
          </a:bodyPr>
          <a:lstStyle/>
          <a:p>
            <a:r>
              <a:rPr lang="en-US" dirty="0">
                <a:solidFill>
                  <a:schemeClr val="bg1"/>
                </a:solidFill>
                <a:latin typeface="+mn-lt"/>
              </a:rPr>
              <a:t>Introduce team members and facilitators</a:t>
            </a:r>
          </a:p>
        </p:txBody>
      </p:sp>
      <p:sp>
        <p:nvSpPr>
          <p:cNvPr id="13" name="TextBox 12">
            <a:extLst>
              <a:ext uri="{FF2B5EF4-FFF2-40B4-BE49-F238E27FC236}">
                <a16:creationId xmlns:a16="http://schemas.microsoft.com/office/drawing/2014/main" id="{24B2DCF6-E503-4AFD-91C2-259033D88271}"/>
              </a:ext>
            </a:extLst>
          </p:cNvPr>
          <p:cNvSpPr txBox="1"/>
          <p:nvPr/>
        </p:nvSpPr>
        <p:spPr>
          <a:xfrm>
            <a:off x="1454445" y="4123857"/>
            <a:ext cx="4641555" cy="276999"/>
          </a:xfrm>
          <a:prstGeom prst="rect">
            <a:avLst/>
          </a:prstGeom>
          <a:noFill/>
        </p:spPr>
        <p:txBody>
          <a:bodyPr wrap="square" lIns="0" tIns="0" rIns="0" bIns="0" rtlCol="0">
            <a:spAutoFit/>
          </a:bodyPr>
          <a:lstStyle/>
          <a:p>
            <a:r>
              <a:rPr lang="en-US" dirty="0">
                <a:solidFill>
                  <a:schemeClr val="bg1"/>
                </a:solidFill>
                <a:latin typeface="+mn-lt"/>
              </a:rPr>
              <a:t>Establish our group environment</a:t>
            </a:r>
          </a:p>
        </p:txBody>
      </p:sp>
      <p:sp>
        <p:nvSpPr>
          <p:cNvPr id="9" name="Subtitle 2">
            <a:extLst>
              <a:ext uri="{FF2B5EF4-FFF2-40B4-BE49-F238E27FC236}">
                <a16:creationId xmlns:a16="http://schemas.microsoft.com/office/drawing/2014/main" id="{95C40B85-BE5D-BD6C-4F2C-3EFCEB00A6D3}"/>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2971839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9030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dirty="0">
                <a:latin typeface="+mj-lt"/>
              </a:rPr>
              <a:t>WARM-UP OR</a:t>
            </a:r>
          </a:p>
          <a:p>
            <a:pPr marL="0" indent="0" algn="ctr">
              <a:lnSpc>
                <a:spcPct val="100000"/>
              </a:lnSpc>
              <a:buNone/>
            </a:pPr>
            <a:r>
              <a:rPr lang="en-US" sz="4800"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dirty="0">
                <a:latin typeface="+mj-lt"/>
              </a:rPr>
              <a:t>BACKGROUND</a:t>
            </a:r>
          </a:p>
          <a:p>
            <a:pPr marL="0" indent="0">
              <a:lnSpc>
                <a:spcPct val="100000"/>
              </a:lnSpc>
              <a:spcBef>
                <a:spcPts val="600"/>
              </a:spcBef>
              <a:buNone/>
            </a:pPr>
            <a:r>
              <a:rPr lang="en-US" sz="4000"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129003"/>
            <a:ext cx="5002239" cy="830997"/>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TraffickSTOP (Signs to Observe and Prevent), is a program intended to help high school students identify and prevent human trafficking. </a:t>
            </a: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
        <p:nvSpPr>
          <p:cNvPr id="4" name="TextBox 3">
            <a:extLst>
              <a:ext uri="{FF2B5EF4-FFF2-40B4-BE49-F238E27FC236}">
                <a16:creationId xmlns:a16="http://schemas.microsoft.com/office/drawing/2014/main" id="{0A39E73B-5C7F-3245-E01F-E25531D59427}"/>
              </a:ext>
            </a:extLst>
          </p:cNvPr>
          <p:cNvSpPr txBox="1"/>
          <p:nvPr/>
        </p:nvSpPr>
        <p:spPr>
          <a:xfrm>
            <a:off x="1528763" y="5472113"/>
            <a:ext cx="3028950" cy="400110"/>
          </a:xfrm>
          <a:prstGeom prst="rect">
            <a:avLst/>
          </a:prstGeom>
          <a:noFill/>
        </p:spPr>
        <p:txBody>
          <a:bodyPr wrap="square" rtlCol="0">
            <a:spAutoFit/>
          </a:bodyPr>
          <a:lstStyle/>
          <a:p>
            <a:pPr algn="ctr"/>
            <a:r>
              <a:rPr lang="en-US" sz="2000" dirty="0">
                <a:hlinkClick r:id="rId3"/>
              </a:rPr>
              <a:t>Visit the Website</a:t>
            </a:r>
            <a:endParaRPr lang="en-US" sz="2000" dirty="0"/>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E880CAC-0E91-43E5-920E-EF8170D24DA6}"/>
              </a:ext>
            </a:extLst>
          </p:cNvPr>
          <p:cNvSpPr txBox="1">
            <a:spLocks/>
          </p:cNvSpPr>
          <p:nvPr/>
        </p:nvSpPr>
        <p:spPr>
          <a:xfrm>
            <a:off x="1918840" y="651107"/>
            <a:ext cx="8354319"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mj-lt"/>
              </a:rPr>
              <a:t>MEET YOUR FACILITATORS</a:t>
            </a:r>
            <a:endParaRPr lang="en-US" sz="3200" dirty="0">
              <a:solidFill>
                <a:schemeClr val="accent5"/>
              </a:solidFill>
              <a:latin typeface="+mj-lt"/>
            </a:endParaRPr>
          </a:p>
        </p:txBody>
      </p:sp>
      <p:sp>
        <p:nvSpPr>
          <p:cNvPr id="4" name="TextBox 3">
            <a:extLst>
              <a:ext uri="{FF2B5EF4-FFF2-40B4-BE49-F238E27FC236}">
                <a16:creationId xmlns:a16="http://schemas.microsoft.com/office/drawing/2014/main" id="{4F13D37B-21C7-46EA-BC1A-B8EA16A20A0F}"/>
              </a:ext>
            </a:extLst>
          </p:cNvPr>
          <p:cNvSpPr txBox="1"/>
          <p:nvPr/>
        </p:nvSpPr>
        <p:spPr>
          <a:xfrm>
            <a:off x="2554146" y="4873812"/>
            <a:ext cx="3541853" cy="369332"/>
          </a:xfrm>
          <a:prstGeom prst="rect">
            <a:avLst/>
          </a:prstGeom>
          <a:noFill/>
        </p:spPr>
        <p:txBody>
          <a:bodyPr wrap="square" rtlCol="0">
            <a:spAutoFit/>
          </a:bodyPr>
          <a:lstStyle/>
          <a:p>
            <a:r>
              <a:rPr lang="en-US" dirty="0"/>
              <a:t>Facilitator 1 Name</a:t>
            </a:r>
          </a:p>
        </p:txBody>
      </p:sp>
      <p:sp>
        <p:nvSpPr>
          <p:cNvPr id="5" name="TextBox 4">
            <a:extLst>
              <a:ext uri="{FF2B5EF4-FFF2-40B4-BE49-F238E27FC236}">
                <a16:creationId xmlns:a16="http://schemas.microsoft.com/office/drawing/2014/main" id="{58AB5072-5131-402D-ACC7-AB72743093A3}"/>
              </a:ext>
            </a:extLst>
          </p:cNvPr>
          <p:cNvSpPr txBox="1"/>
          <p:nvPr/>
        </p:nvSpPr>
        <p:spPr>
          <a:xfrm>
            <a:off x="7164729" y="4873812"/>
            <a:ext cx="3541853" cy="369332"/>
          </a:xfrm>
          <a:prstGeom prst="rect">
            <a:avLst/>
          </a:prstGeom>
          <a:noFill/>
        </p:spPr>
        <p:txBody>
          <a:bodyPr wrap="square" rtlCol="0">
            <a:spAutoFit/>
          </a:bodyPr>
          <a:lstStyle/>
          <a:p>
            <a:r>
              <a:rPr lang="en-US" dirty="0"/>
              <a:t>Facilitator 2 Name</a:t>
            </a:r>
          </a:p>
        </p:txBody>
      </p:sp>
    </p:spTree>
    <p:extLst>
      <p:ext uri="{BB962C8B-B14F-4D97-AF65-F5344CB8AC3E}">
        <p14:creationId xmlns:p14="http://schemas.microsoft.com/office/powerpoint/2010/main" val="1755649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5A86997-A7B4-4608-84B2-08CD255EAA14}"/>
              </a:ext>
            </a:extLst>
          </p:cNvPr>
          <p:cNvSpPr txBox="1">
            <a:spLocks/>
          </p:cNvSpPr>
          <p:nvPr/>
        </p:nvSpPr>
        <p:spPr>
          <a:xfrm>
            <a:off x="713481" y="686142"/>
            <a:ext cx="8354319"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A FEW </a:t>
            </a:r>
            <a:r>
              <a:rPr lang="en-US" sz="4000" dirty="0">
                <a:solidFill>
                  <a:schemeClr val="accent5"/>
                </a:solidFill>
                <a:latin typeface="+mj-lt"/>
              </a:rPr>
              <a:t>KEY</a:t>
            </a:r>
            <a:r>
              <a:rPr lang="en-US" sz="4000" dirty="0">
                <a:latin typeface="+mj-lt"/>
              </a:rPr>
              <a:t> </a:t>
            </a:r>
            <a:r>
              <a:rPr lang="en-US" sz="4000" dirty="0">
                <a:solidFill>
                  <a:schemeClr val="accent5"/>
                </a:solidFill>
                <a:latin typeface="+mj-lt"/>
              </a:rPr>
              <a:t>TERMS</a:t>
            </a:r>
          </a:p>
        </p:txBody>
      </p:sp>
      <p:pic>
        <p:nvPicPr>
          <p:cNvPr id="13" name="Picture 12">
            <a:extLst>
              <a:ext uri="{FF2B5EF4-FFF2-40B4-BE49-F238E27FC236}">
                <a16:creationId xmlns:a16="http://schemas.microsoft.com/office/drawing/2014/main" id="{0A096FC7-AD96-49A0-86E8-46F3F759D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4" name="Picture 13">
            <a:extLst>
              <a:ext uri="{FF2B5EF4-FFF2-40B4-BE49-F238E27FC236}">
                <a16:creationId xmlns:a16="http://schemas.microsoft.com/office/drawing/2014/main" id="{D108A5EE-443A-49DE-B50E-8BED04DF14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grpSp>
        <p:nvGrpSpPr>
          <p:cNvPr id="28" name="Group 27">
            <a:extLst>
              <a:ext uri="{FF2B5EF4-FFF2-40B4-BE49-F238E27FC236}">
                <a16:creationId xmlns:a16="http://schemas.microsoft.com/office/drawing/2014/main" id="{36412421-6D23-484A-8719-053A2F4A0F41}"/>
              </a:ext>
            </a:extLst>
          </p:cNvPr>
          <p:cNvGrpSpPr/>
          <p:nvPr/>
        </p:nvGrpSpPr>
        <p:grpSpPr>
          <a:xfrm>
            <a:off x="2637887" y="2160657"/>
            <a:ext cx="1940767" cy="3384206"/>
            <a:chOff x="2807662" y="2132630"/>
            <a:chExt cx="1940767" cy="3384206"/>
          </a:xfrm>
        </p:grpSpPr>
        <p:sp>
          <p:nvSpPr>
            <p:cNvPr id="11" name="Rectangle: Rounded Corners 10">
              <a:extLst>
                <a:ext uri="{FF2B5EF4-FFF2-40B4-BE49-F238E27FC236}">
                  <a16:creationId xmlns:a16="http://schemas.microsoft.com/office/drawing/2014/main" id="{716A5F8D-E542-4D41-8756-7896DDC94ABC}"/>
                </a:ext>
              </a:extLst>
            </p:cNvPr>
            <p:cNvSpPr/>
            <p:nvPr/>
          </p:nvSpPr>
          <p:spPr>
            <a:xfrm>
              <a:off x="2807662" y="2132630"/>
              <a:ext cx="1940767" cy="3384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latin typeface="Arial" panose="020B0604020202020204" pitchFamily="34" charset="0"/>
                  <a:cs typeface="Arial" panose="020B0604020202020204" pitchFamily="34" charset="0"/>
                </a:rPr>
                <a:t>Team Members</a:t>
              </a:r>
            </a:p>
          </p:txBody>
        </p:sp>
        <p:pic>
          <p:nvPicPr>
            <p:cNvPr id="6" name="Graphic 5" descr="Group outline">
              <a:extLst>
                <a:ext uri="{FF2B5EF4-FFF2-40B4-BE49-F238E27FC236}">
                  <a16:creationId xmlns:a16="http://schemas.microsoft.com/office/drawing/2014/main" id="{540A5EE0-16F9-4C23-809F-E088A4D13E0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92245" y="2878507"/>
              <a:ext cx="1371600" cy="1371600"/>
            </a:xfrm>
            <a:prstGeom prst="rect">
              <a:avLst/>
            </a:prstGeom>
          </p:spPr>
        </p:pic>
      </p:grpSp>
      <p:grpSp>
        <p:nvGrpSpPr>
          <p:cNvPr id="29" name="Group 28">
            <a:extLst>
              <a:ext uri="{FF2B5EF4-FFF2-40B4-BE49-F238E27FC236}">
                <a16:creationId xmlns:a16="http://schemas.microsoft.com/office/drawing/2014/main" id="{91BD0CB7-F442-4FEA-9B3C-A6E9DB2707CF}"/>
              </a:ext>
            </a:extLst>
          </p:cNvPr>
          <p:cNvGrpSpPr/>
          <p:nvPr/>
        </p:nvGrpSpPr>
        <p:grpSpPr>
          <a:xfrm>
            <a:off x="445728" y="2160657"/>
            <a:ext cx="1940767" cy="3384206"/>
            <a:chOff x="474769" y="2132630"/>
            <a:chExt cx="1940767" cy="3384206"/>
          </a:xfrm>
        </p:grpSpPr>
        <p:sp>
          <p:nvSpPr>
            <p:cNvPr id="2" name="Rectangle: Rounded Corners 1">
              <a:extLst>
                <a:ext uri="{FF2B5EF4-FFF2-40B4-BE49-F238E27FC236}">
                  <a16:creationId xmlns:a16="http://schemas.microsoft.com/office/drawing/2014/main" id="{CB97FAA8-2435-422B-BBDD-B7138D0A8D0D}"/>
                </a:ext>
              </a:extLst>
            </p:cNvPr>
            <p:cNvSpPr/>
            <p:nvPr/>
          </p:nvSpPr>
          <p:spPr>
            <a:xfrm>
              <a:off x="474769" y="2132630"/>
              <a:ext cx="1940767" cy="33842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latin typeface="Arial" panose="020B0604020202020204" pitchFamily="34" charset="0"/>
                  <a:cs typeface="Arial" panose="020B0604020202020204" pitchFamily="34" charset="0"/>
                </a:rPr>
                <a:t>Facilitator</a:t>
              </a:r>
            </a:p>
          </p:txBody>
        </p:sp>
        <p:pic>
          <p:nvPicPr>
            <p:cNvPr id="16" name="Graphic 15" descr="Professor female outline">
              <a:extLst>
                <a:ext uri="{FF2B5EF4-FFF2-40B4-BE49-F238E27FC236}">
                  <a16:creationId xmlns:a16="http://schemas.microsoft.com/office/drawing/2014/main" id="{EDAE08CF-1025-4DB9-AB0F-0E8181EBF79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9168" y="3016013"/>
              <a:ext cx="1371600" cy="1371600"/>
            </a:xfrm>
            <a:prstGeom prst="rect">
              <a:avLst/>
            </a:prstGeom>
          </p:spPr>
        </p:pic>
      </p:grpSp>
      <p:grpSp>
        <p:nvGrpSpPr>
          <p:cNvPr id="26" name="Group 25">
            <a:extLst>
              <a:ext uri="{FF2B5EF4-FFF2-40B4-BE49-F238E27FC236}">
                <a16:creationId xmlns:a16="http://schemas.microsoft.com/office/drawing/2014/main" id="{FD7DA08C-8CCF-4B29-953A-8BE77D85102D}"/>
              </a:ext>
            </a:extLst>
          </p:cNvPr>
          <p:cNvGrpSpPr/>
          <p:nvPr/>
        </p:nvGrpSpPr>
        <p:grpSpPr>
          <a:xfrm>
            <a:off x="7022204" y="2160657"/>
            <a:ext cx="1940767" cy="3384206"/>
            <a:chOff x="7443573" y="2154220"/>
            <a:chExt cx="1940767" cy="3384206"/>
          </a:xfrm>
        </p:grpSpPr>
        <p:sp>
          <p:nvSpPr>
            <p:cNvPr id="21" name="Rectangle: Rounded Corners 20">
              <a:extLst>
                <a:ext uri="{FF2B5EF4-FFF2-40B4-BE49-F238E27FC236}">
                  <a16:creationId xmlns:a16="http://schemas.microsoft.com/office/drawing/2014/main" id="{B4B0E7E9-F6C9-4DC7-8F4E-34A29174C252}"/>
                </a:ext>
              </a:extLst>
            </p:cNvPr>
            <p:cNvSpPr/>
            <p:nvPr/>
          </p:nvSpPr>
          <p:spPr>
            <a:xfrm>
              <a:off x="7443573" y="2154220"/>
              <a:ext cx="1940767" cy="338420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latin typeface="Arial" panose="020B0604020202020204" pitchFamily="34" charset="0"/>
                  <a:cs typeface="Arial" panose="020B0604020202020204" pitchFamily="34" charset="0"/>
                </a:rPr>
                <a:t>Human Trafficking Awareness Week</a:t>
              </a:r>
            </a:p>
          </p:txBody>
        </p:sp>
        <p:pic>
          <p:nvPicPr>
            <p:cNvPr id="22" name="Graphic 21" descr="Daily calendar outline">
              <a:extLst>
                <a:ext uri="{FF2B5EF4-FFF2-40B4-BE49-F238E27FC236}">
                  <a16:creationId xmlns:a16="http://schemas.microsoft.com/office/drawing/2014/main" id="{2676B0B0-607E-4F98-9A86-30226711535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56881" y="2620275"/>
              <a:ext cx="1371600" cy="1371600"/>
            </a:xfrm>
            <a:prstGeom prst="rect">
              <a:avLst/>
            </a:prstGeom>
          </p:spPr>
        </p:pic>
      </p:grpSp>
      <p:grpSp>
        <p:nvGrpSpPr>
          <p:cNvPr id="27" name="Group 26">
            <a:extLst>
              <a:ext uri="{FF2B5EF4-FFF2-40B4-BE49-F238E27FC236}">
                <a16:creationId xmlns:a16="http://schemas.microsoft.com/office/drawing/2014/main" id="{772D702F-8C59-4010-B7C5-F35A1A7507F5}"/>
              </a:ext>
            </a:extLst>
          </p:cNvPr>
          <p:cNvGrpSpPr/>
          <p:nvPr/>
        </p:nvGrpSpPr>
        <p:grpSpPr>
          <a:xfrm>
            <a:off x="4830046" y="2160657"/>
            <a:ext cx="1940767" cy="3384206"/>
            <a:chOff x="5140555" y="2132630"/>
            <a:chExt cx="1940767" cy="3384206"/>
          </a:xfrm>
        </p:grpSpPr>
        <p:sp>
          <p:nvSpPr>
            <p:cNvPr id="15" name="Rectangle: Rounded Corners 14">
              <a:extLst>
                <a:ext uri="{FF2B5EF4-FFF2-40B4-BE49-F238E27FC236}">
                  <a16:creationId xmlns:a16="http://schemas.microsoft.com/office/drawing/2014/main" id="{863369E7-9E38-44F4-AD29-5CBB63EDA269}"/>
                </a:ext>
              </a:extLst>
            </p:cNvPr>
            <p:cNvSpPr/>
            <p:nvPr/>
          </p:nvSpPr>
          <p:spPr>
            <a:xfrm>
              <a:off x="5140555" y="2132630"/>
              <a:ext cx="1940767" cy="338420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latin typeface="Arial" panose="020B0604020202020204" pitchFamily="34" charset="0"/>
                  <a:cs typeface="Arial" panose="020B0604020202020204" pitchFamily="34" charset="0"/>
                </a:rPr>
                <a:t>Meeting Plans</a:t>
              </a:r>
            </a:p>
          </p:txBody>
        </p:sp>
        <p:pic>
          <p:nvPicPr>
            <p:cNvPr id="25" name="Graphic 24" descr="List outline">
              <a:extLst>
                <a:ext uri="{FF2B5EF4-FFF2-40B4-BE49-F238E27FC236}">
                  <a16:creationId xmlns:a16="http://schemas.microsoft.com/office/drawing/2014/main" id="{F508157D-06A8-4DFB-81C3-69025338B2B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410201" y="2780931"/>
              <a:ext cx="1371600" cy="1371600"/>
            </a:xfrm>
            <a:prstGeom prst="rect">
              <a:avLst/>
            </a:prstGeom>
          </p:spPr>
        </p:pic>
      </p:grpSp>
    </p:spTree>
    <p:extLst>
      <p:ext uri="{BB962C8B-B14F-4D97-AF65-F5344CB8AC3E}">
        <p14:creationId xmlns:p14="http://schemas.microsoft.com/office/powerpoint/2010/main" val="271101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E880CAC-0E91-43E5-920E-EF8170D24DA6}"/>
              </a:ext>
            </a:extLst>
          </p:cNvPr>
          <p:cNvSpPr txBox="1">
            <a:spLocks/>
          </p:cNvSpPr>
          <p:nvPr/>
        </p:nvSpPr>
        <p:spPr>
          <a:xfrm>
            <a:off x="1918841" y="465912"/>
            <a:ext cx="8354319"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accent4">
                    <a:lumMod val="75000"/>
                  </a:schemeClr>
                </a:solidFill>
                <a:latin typeface="+mj-lt"/>
              </a:rPr>
              <a:t>SCHOOL YEAR OVERVIEW</a:t>
            </a:r>
          </a:p>
        </p:txBody>
      </p:sp>
      <p:sp>
        <p:nvSpPr>
          <p:cNvPr id="17" name="Flowchart: Connector 16">
            <a:extLst>
              <a:ext uri="{FF2B5EF4-FFF2-40B4-BE49-F238E27FC236}">
                <a16:creationId xmlns:a16="http://schemas.microsoft.com/office/drawing/2014/main" id="{ED89BE06-8E0F-48B1-9A70-226D79D71A9A}"/>
              </a:ext>
            </a:extLst>
          </p:cNvPr>
          <p:cNvSpPr>
            <a:spLocks noChangeAspect="1"/>
          </p:cNvSpPr>
          <p:nvPr/>
        </p:nvSpPr>
        <p:spPr>
          <a:xfrm>
            <a:off x="8281736" y="2400040"/>
            <a:ext cx="1097280" cy="109728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10</a:t>
            </a:r>
          </a:p>
        </p:txBody>
      </p:sp>
      <p:sp>
        <p:nvSpPr>
          <p:cNvPr id="23" name="Flowchart: Connector 22">
            <a:extLst>
              <a:ext uri="{FF2B5EF4-FFF2-40B4-BE49-F238E27FC236}">
                <a16:creationId xmlns:a16="http://schemas.microsoft.com/office/drawing/2014/main" id="{7DE34E68-FF4D-4E5B-8A16-564ABA737CD9}"/>
              </a:ext>
            </a:extLst>
          </p:cNvPr>
          <p:cNvSpPr>
            <a:spLocks noChangeAspect="1"/>
          </p:cNvSpPr>
          <p:nvPr/>
        </p:nvSpPr>
        <p:spPr>
          <a:xfrm>
            <a:off x="621216" y="3830652"/>
            <a:ext cx="1097280" cy="109728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3</a:t>
            </a:r>
          </a:p>
        </p:txBody>
      </p:sp>
      <p:sp>
        <p:nvSpPr>
          <p:cNvPr id="25" name="Flowchart: Connector 24">
            <a:extLst>
              <a:ext uri="{FF2B5EF4-FFF2-40B4-BE49-F238E27FC236}">
                <a16:creationId xmlns:a16="http://schemas.microsoft.com/office/drawing/2014/main" id="{8CE72C88-3C38-4554-BE57-5D36A625655D}"/>
              </a:ext>
            </a:extLst>
          </p:cNvPr>
          <p:cNvSpPr>
            <a:spLocks noChangeAspect="1"/>
          </p:cNvSpPr>
          <p:nvPr/>
        </p:nvSpPr>
        <p:spPr>
          <a:xfrm>
            <a:off x="8281736" y="5188448"/>
            <a:ext cx="1097280" cy="109728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12</a:t>
            </a:r>
          </a:p>
        </p:txBody>
      </p:sp>
      <p:sp>
        <p:nvSpPr>
          <p:cNvPr id="27" name="Flowchart: Connector 26">
            <a:extLst>
              <a:ext uri="{FF2B5EF4-FFF2-40B4-BE49-F238E27FC236}">
                <a16:creationId xmlns:a16="http://schemas.microsoft.com/office/drawing/2014/main" id="{34957901-54C9-4F78-8289-78A19D3C7095}"/>
              </a:ext>
            </a:extLst>
          </p:cNvPr>
          <p:cNvSpPr>
            <a:spLocks noChangeAspect="1"/>
          </p:cNvSpPr>
          <p:nvPr/>
        </p:nvSpPr>
        <p:spPr>
          <a:xfrm>
            <a:off x="4451476" y="2408385"/>
            <a:ext cx="1097280" cy="109728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6</a:t>
            </a:r>
          </a:p>
        </p:txBody>
      </p:sp>
      <p:sp>
        <p:nvSpPr>
          <p:cNvPr id="29" name="Flowchart: Connector 28">
            <a:extLst>
              <a:ext uri="{FF2B5EF4-FFF2-40B4-BE49-F238E27FC236}">
                <a16:creationId xmlns:a16="http://schemas.microsoft.com/office/drawing/2014/main" id="{56E66713-BA25-48D2-AF79-90269BE44698}"/>
              </a:ext>
            </a:extLst>
          </p:cNvPr>
          <p:cNvSpPr>
            <a:spLocks noChangeAspect="1"/>
          </p:cNvSpPr>
          <p:nvPr/>
        </p:nvSpPr>
        <p:spPr>
          <a:xfrm>
            <a:off x="621216" y="1115058"/>
            <a:ext cx="1097280" cy="109728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1</a:t>
            </a:r>
          </a:p>
        </p:txBody>
      </p:sp>
      <p:sp>
        <p:nvSpPr>
          <p:cNvPr id="31" name="Flowchart: Connector 30">
            <a:extLst>
              <a:ext uri="{FF2B5EF4-FFF2-40B4-BE49-F238E27FC236}">
                <a16:creationId xmlns:a16="http://schemas.microsoft.com/office/drawing/2014/main" id="{A62BFFA1-6866-4548-B291-C95C61750A39}"/>
              </a:ext>
            </a:extLst>
          </p:cNvPr>
          <p:cNvSpPr>
            <a:spLocks noChangeAspect="1"/>
          </p:cNvSpPr>
          <p:nvPr/>
        </p:nvSpPr>
        <p:spPr>
          <a:xfrm>
            <a:off x="4451476" y="1115058"/>
            <a:ext cx="1097280" cy="109728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5</a:t>
            </a:r>
          </a:p>
        </p:txBody>
      </p:sp>
      <p:sp>
        <p:nvSpPr>
          <p:cNvPr id="52" name="Flowchart: Connector 51">
            <a:extLst>
              <a:ext uri="{FF2B5EF4-FFF2-40B4-BE49-F238E27FC236}">
                <a16:creationId xmlns:a16="http://schemas.microsoft.com/office/drawing/2014/main" id="{D1AF7268-D3F2-4805-AD69-C91B63CC5008}"/>
              </a:ext>
            </a:extLst>
          </p:cNvPr>
          <p:cNvSpPr>
            <a:spLocks noChangeAspect="1"/>
          </p:cNvSpPr>
          <p:nvPr/>
        </p:nvSpPr>
        <p:spPr>
          <a:xfrm>
            <a:off x="8281736" y="1087521"/>
            <a:ext cx="1097280" cy="109728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9</a:t>
            </a:r>
          </a:p>
        </p:txBody>
      </p:sp>
      <p:sp>
        <p:nvSpPr>
          <p:cNvPr id="53" name="Flowchart: Connector 52">
            <a:extLst>
              <a:ext uri="{FF2B5EF4-FFF2-40B4-BE49-F238E27FC236}">
                <a16:creationId xmlns:a16="http://schemas.microsoft.com/office/drawing/2014/main" id="{8016EE5C-F5CB-4A97-8054-30D4DD9DF5BF}"/>
              </a:ext>
            </a:extLst>
          </p:cNvPr>
          <p:cNvSpPr>
            <a:spLocks noChangeAspect="1"/>
          </p:cNvSpPr>
          <p:nvPr/>
        </p:nvSpPr>
        <p:spPr>
          <a:xfrm>
            <a:off x="4451476" y="5188448"/>
            <a:ext cx="1097280" cy="109728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8</a:t>
            </a:r>
          </a:p>
        </p:txBody>
      </p:sp>
      <p:sp>
        <p:nvSpPr>
          <p:cNvPr id="54" name="Flowchart: Connector 53">
            <a:extLst>
              <a:ext uri="{FF2B5EF4-FFF2-40B4-BE49-F238E27FC236}">
                <a16:creationId xmlns:a16="http://schemas.microsoft.com/office/drawing/2014/main" id="{5222F0EC-99C7-44A9-98EE-167138AB2C05}"/>
              </a:ext>
            </a:extLst>
          </p:cNvPr>
          <p:cNvSpPr>
            <a:spLocks noChangeAspect="1"/>
          </p:cNvSpPr>
          <p:nvPr/>
        </p:nvSpPr>
        <p:spPr>
          <a:xfrm>
            <a:off x="4451476" y="3830652"/>
            <a:ext cx="1097280" cy="109728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7</a:t>
            </a:r>
          </a:p>
        </p:txBody>
      </p:sp>
      <p:sp>
        <p:nvSpPr>
          <p:cNvPr id="55" name="Flowchart: Connector 54">
            <a:extLst>
              <a:ext uri="{FF2B5EF4-FFF2-40B4-BE49-F238E27FC236}">
                <a16:creationId xmlns:a16="http://schemas.microsoft.com/office/drawing/2014/main" id="{51ED2DCD-BCCC-4DC9-8F61-F4C8C43C4934}"/>
              </a:ext>
            </a:extLst>
          </p:cNvPr>
          <p:cNvSpPr>
            <a:spLocks noChangeAspect="1"/>
          </p:cNvSpPr>
          <p:nvPr/>
        </p:nvSpPr>
        <p:spPr>
          <a:xfrm>
            <a:off x="621216" y="5188448"/>
            <a:ext cx="1097280" cy="109728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4</a:t>
            </a:r>
          </a:p>
        </p:txBody>
      </p:sp>
      <p:sp>
        <p:nvSpPr>
          <p:cNvPr id="56" name="Flowchart: Connector 55">
            <a:extLst>
              <a:ext uri="{FF2B5EF4-FFF2-40B4-BE49-F238E27FC236}">
                <a16:creationId xmlns:a16="http://schemas.microsoft.com/office/drawing/2014/main" id="{03E010E2-5E01-40DF-9CA2-46D21D097803}"/>
              </a:ext>
            </a:extLst>
          </p:cNvPr>
          <p:cNvSpPr>
            <a:spLocks noChangeAspect="1"/>
          </p:cNvSpPr>
          <p:nvPr/>
        </p:nvSpPr>
        <p:spPr>
          <a:xfrm>
            <a:off x="621216" y="2472855"/>
            <a:ext cx="1097280" cy="109728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2</a:t>
            </a:r>
          </a:p>
        </p:txBody>
      </p:sp>
      <p:sp>
        <p:nvSpPr>
          <p:cNvPr id="57" name="Flowchart: Connector 56">
            <a:extLst>
              <a:ext uri="{FF2B5EF4-FFF2-40B4-BE49-F238E27FC236}">
                <a16:creationId xmlns:a16="http://schemas.microsoft.com/office/drawing/2014/main" id="{51BB4733-EA1B-4448-BB01-F5A8FF5088FE}"/>
              </a:ext>
            </a:extLst>
          </p:cNvPr>
          <p:cNvSpPr>
            <a:spLocks noChangeAspect="1"/>
          </p:cNvSpPr>
          <p:nvPr/>
        </p:nvSpPr>
        <p:spPr>
          <a:xfrm>
            <a:off x="8281736" y="3712559"/>
            <a:ext cx="1097280" cy="109728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EEF7F5"/>
                </a:solidFill>
                <a:latin typeface="+mj-lt"/>
              </a:rPr>
              <a:t>11</a:t>
            </a:r>
          </a:p>
        </p:txBody>
      </p:sp>
      <p:sp>
        <p:nvSpPr>
          <p:cNvPr id="58" name="TextBox 57">
            <a:extLst>
              <a:ext uri="{FF2B5EF4-FFF2-40B4-BE49-F238E27FC236}">
                <a16:creationId xmlns:a16="http://schemas.microsoft.com/office/drawing/2014/main" id="{83233419-AC12-42AC-AC65-4973E6766D8F}"/>
              </a:ext>
            </a:extLst>
          </p:cNvPr>
          <p:cNvSpPr txBox="1"/>
          <p:nvPr/>
        </p:nvSpPr>
        <p:spPr>
          <a:xfrm>
            <a:off x="1847373" y="1346199"/>
            <a:ext cx="2585150" cy="646331"/>
          </a:xfrm>
          <a:prstGeom prst="rect">
            <a:avLst/>
          </a:prstGeom>
          <a:noFill/>
        </p:spPr>
        <p:txBody>
          <a:bodyPr wrap="square" rtlCol="0">
            <a:spAutoFit/>
          </a:bodyPr>
          <a:lstStyle/>
          <a:p>
            <a:r>
              <a:rPr lang="en-US" dirty="0"/>
              <a:t>Introduction to TraffickSTOP</a:t>
            </a:r>
          </a:p>
        </p:txBody>
      </p:sp>
      <p:sp>
        <p:nvSpPr>
          <p:cNvPr id="59" name="TextBox 58">
            <a:extLst>
              <a:ext uri="{FF2B5EF4-FFF2-40B4-BE49-F238E27FC236}">
                <a16:creationId xmlns:a16="http://schemas.microsoft.com/office/drawing/2014/main" id="{92C834EA-15E7-49FF-860B-AE79CEC796A1}"/>
              </a:ext>
            </a:extLst>
          </p:cNvPr>
          <p:cNvSpPr txBox="1"/>
          <p:nvPr/>
        </p:nvSpPr>
        <p:spPr>
          <a:xfrm>
            <a:off x="1847373" y="2840606"/>
            <a:ext cx="2585150" cy="369332"/>
          </a:xfrm>
          <a:prstGeom prst="rect">
            <a:avLst/>
          </a:prstGeom>
          <a:noFill/>
        </p:spPr>
        <p:txBody>
          <a:bodyPr wrap="square" rtlCol="0">
            <a:spAutoFit/>
          </a:bodyPr>
          <a:lstStyle/>
          <a:p>
            <a:r>
              <a:rPr lang="en-US" dirty="0"/>
              <a:t>Defining the Issue</a:t>
            </a:r>
          </a:p>
        </p:txBody>
      </p:sp>
      <p:sp>
        <p:nvSpPr>
          <p:cNvPr id="60" name="TextBox 59">
            <a:extLst>
              <a:ext uri="{FF2B5EF4-FFF2-40B4-BE49-F238E27FC236}">
                <a16:creationId xmlns:a16="http://schemas.microsoft.com/office/drawing/2014/main" id="{847247F9-201D-40B6-97AA-523682F6857F}"/>
              </a:ext>
            </a:extLst>
          </p:cNvPr>
          <p:cNvSpPr txBox="1"/>
          <p:nvPr/>
        </p:nvSpPr>
        <p:spPr>
          <a:xfrm>
            <a:off x="1847373" y="4058014"/>
            <a:ext cx="2585150" cy="646331"/>
          </a:xfrm>
          <a:prstGeom prst="rect">
            <a:avLst/>
          </a:prstGeom>
          <a:noFill/>
        </p:spPr>
        <p:txBody>
          <a:bodyPr wrap="square" rtlCol="0">
            <a:spAutoFit/>
          </a:bodyPr>
          <a:lstStyle/>
          <a:p>
            <a:r>
              <a:rPr lang="en-US" dirty="0"/>
              <a:t>Relationships in the Digital Age</a:t>
            </a:r>
          </a:p>
        </p:txBody>
      </p:sp>
      <p:sp>
        <p:nvSpPr>
          <p:cNvPr id="61" name="TextBox 60">
            <a:extLst>
              <a:ext uri="{FF2B5EF4-FFF2-40B4-BE49-F238E27FC236}">
                <a16:creationId xmlns:a16="http://schemas.microsoft.com/office/drawing/2014/main" id="{86F56C5A-4D41-450A-8390-FE540EFD8993}"/>
              </a:ext>
            </a:extLst>
          </p:cNvPr>
          <p:cNvSpPr txBox="1"/>
          <p:nvPr/>
        </p:nvSpPr>
        <p:spPr>
          <a:xfrm>
            <a:off x="1847373" y="5552422"/>
            <a:ext cx="2585150" cy="646331"/>
          </a:xfrm>
          <a:prstGeom prst="rect">
            <a:avLst/>
          </a:prstGeom>
          <a:noFill/>
        </p:spPr>
        <p:txBody>
          <a:bodyPr wrap="square" rtlCol="0">
            <a:spAutoFit/>
          </a:bodyPr>
          <a:lstStyle/>
          <a:p>
            <a:r>
              <a:rPr lang="en-US" dirty="0"/>
              <a:t>Safe at Home, Safe Online</a:t>
            </a:r>
          </a:p>
        </p:txBody>
      </p:sp>
      <p:sp>
        <p:nvSpPr>
          <p:cNvPr id="62" name="TextBox 61">
            <a:extLst>
              <a:ext uri="{FF2B5EF4-FFF2-40B4-BE49-F238E27FC236}">
                <a16:creationId xmlns:a16="http://schemas.microsoft.com/office/drawing/2014/main" id="{1D55F59C-D643-4356-A79E-505723B8DA0D}"/>
              </a:ext>
            </a:extLst>
          </p:cNvPr>
          <p:cNvSpPr txBox="1"/>
          <p:nvPr/>
        </p:nvSpPr>
        <p:spPr>
          <a:xfrm>
            <a:off x="5567723" y="1487691"/>
            <a:ext cx="2585150" cy="646331"/>
          </a:xfrm>
          <a:prstGeom prst="rect">
            <a:avLst/>
          </a:prstGeom>
          <a:noFill/>
        </p:spPr>
        <p:txBody>
          <a:bodyPr wrap="square" rtlCol="0">
            <a:spAutoFit/>
          </a:bodyPr>
          <a:lstStyle/>
          <a:p>
            <a:r>
              <a:rPr lang="en-US" dirty="0"/>
              <a:t>Protecting Your Online Presence</a:t>
            </a:r>
          </a:p>
        </p:txBody>
      </p:sp>
      <p:sp>
        <p:nvSpPr>
          <p:cNvPr id="63" name="TextBox 62">
            <a:extLst>
              <a:ext uri="{FF2B5EF4-FFF2-40B4-BE49-F238E27FC236}">
                <a16:creationId xmlns:a16="http://schemas.microsoft.com/office/drawing/2014/main" id="{9A8A94F7-AED9-4401-9856-63AF505C26DE}"/>
              </a:ext>
            </a:extLst>
          </p:cNvPr>
          <p:cNvSpPr txBox="1"/>
          <p:nvPr/>
        </p:nvSpPr>
        <p:spPr>
          <a:xfrm>
            <a:off x="5567723" y="2789395"/>
            <a:ext cx="2585150" cy="646331"/>
          </a:xfrm>
          <a:prstGeom prst="rect">
            <a:avLst/>
          </a:prstGeom>
          <a:noFill/>
        </p:spPr>
        <p:txBody>
          <a:bodyPr wrap="square" rtlCol="0">
            <a:spAutoFit/>
          </a:bodyPr>
          <a:lstStyle/>
          <a:p>
            <a:r>
              <a:rPr lang="en-US" dirty="0"/>
              <a:t>Avoiding Misinformation</a:t>
            </a:r>
          </a:p>
        </p:txBody>
      </p:sp>
      <p:sp>
        <p:nvSpPr>
          <p:cNvPr id="64" name="TextBox 63">
            <a:extLst>
              <a:ext uri="{FF2B5EF4-FFF2-40B4-BE49-F238E27FC236}">
                <a16:creationId xmlns:a16="http://schemas.microsoft.com/office/drawing/2014/main" id="{F7C984DA-A31F-425E-BA2B-8C332F4FCBA8}"/>
              </a:ext>
            </a:extLst>
          </p:cNvPr>
          <p:cNvSpPr txBox="1"/>
          <p:nvPr/>
        </p:nvSpPr>
        <p:spPr>
          <a:xfrm>
            <a:off x="5567723" y="4091099"/>
            <a:ext cx="2585150" cy="646331"/>
          </a:xfrm>
          <a:prstGeom prst="rect">
            <a:avLst/>
          </a:prstGeom>
          <a:noFill/>
        </p:spPr>
        <p:txBody>
          <a:bodyPr wrap="square" rtlCol="0">
            <a:spAutoFit/>
          </a:bodyPr>
          <a:lstStyle/>
          <a:p>
            <a:r>
              <a:rPr lang="en-US" dirty="0"/>
              <a:t>Spotting Unsafe Behaviors</a:t>
            </a:r>
          </a:p>
        </p:txBody>
      </p:sp>
      <p:sp>
        <p:nvSpPr>
          <p:cNvPr id="65" name="TextBox 64">
            <a:extLst>
              <a:ext uri="{FF2B5EF4-FFF2-40B4-BE49-F238E27FC236}">
                <a16:creationId xmlns:a16="http://schemas.microsoft.com/office/drawing/2014/main" id="{1B06F578-2F72-48F0-9DE6-8C4CAAE2A5C0}"/>
              </a:ext>
            </a:extLst>
          </p:cNvPr>
          <p:cNvSpPr txBox="1"/>
          <p:nvPr/>
        </p:nvSpPr>
        <p:spPr>
          <a:xfrm>
            <a:off x="5567723" y="5392802"/>
            <a:ext cx="2585150" cy="646331"/>
          </a:xfrm>
          <a:prstGeom prst="rect">
            <a:avLst/>
          </a:prstGeom>
          <a:noFill/>
        </p:spPr>
        <p:txBody>
          <a:bodyPr wrap="square" rtlCol="0">
            <a:spAutoFit/>
          </a:bodyPr>
          <a:lstStyle/>
          <a:p>
            <a:r>
              <a:rPr lang="en-US" dirty="0"/>
              <a:t>Setting Healthy Boundaries</a:t>
            </a:r>
          </a:p>
        </p:txBody>
      </p:sp>
      <p:sp>
        <p:nvSpPr>
          <p:cNvPr id="66" name="TextBox 65">
            <a:extLst>
              <a:ext uri="{FF2B5EF4-FFF2-40B4-BE49-F238E27FC236}">
                <a16:creationId xmlns:a16="http://schemas.microsoft.com/office/drawing/2014/main" id="{E1EDB9E2-C8C6-41D8-BC54-2171F99180C8}"/>
              </a:ext>
            </a:extLst>
          </p:cNvPr>
          <p:cNvSpPr txBox="1"/>
          <p:nvPr/>
        </p:nvSpPr>
        <p:spPr>
          <a:xfrm>
            <a:off x="9504513" y="2936767"/>
            <a:ext cx="2585150" cy="369332"/>
          </a:xfrm>
          <a:prstGeom prst="rect">
            <a:avLst/>
          </a:prstGeom>
          <a:noFill/>
        </p:spPr>
        <p:txBody>
          <a:bodyPr wrap="square" rtlCol="0">
            <a:spAutoFit/>
          </a:bodyPr>
          <a:lstStyle/>
          <a:p>
            <a:r>
              <a:rPr lang="en-US" dirty="0"/>
              <a:t>The Big Picture</a:t>
            </a:r>
          </a:p>
        </p:txBody>
      </p:sp>
      <p:sp>
        <p:nvSpPr>
          <p:cNvPr id="67" name="TextBox 66">
            <a:extLst>
              <a:ext uri="{FF2B5EF4-FFF2-40B4-BE49-F238E27FC236}">
                <a16:creationId xmlns:a16="http://schemas.microsoft.com/office/drawing/2014/main" id="{6797E021-6E13-4C22-8664-1F98FB5CFA18}"/>
              </a:ext>
            </a:extLst>
          </p:cNvPr>
          <p:cNvSpPr txBox="1"/>
          <p:nvPr/>
        </p:nvSpPr>
        <p:spPr>
          <a:xfrm>
            <a:off x="9502843" y="4162910"/>
            <a:ext cx="2585150" cy="369332"/>
          </a:xfrm>
          <a:prstGeom prst="rect">
            <a:avLst/>
          </a:prstGeom>
          <a:noFill/>
        </p:spPr>
        <p:txBody>
          <a:bodyPr wrap="square" rtlCol="0">
            <a:spAutoFit/>
          </a:bodyPr>
          <a:lstStyle/>
          <a:p>
            <a:r>
              <a:rPr lang="en-US" dirty="0"/>
              <a:t>Hear from the Experts</a:t>
            </a:r>
          </a:p>
        </p:txBody>
      </p:sp>
      <p:sp>
        <p:nvSpPr>
          <p:cNvPr id="68" name="TextBox 67">
            <a:extLst>
              <a:ext uri="{FF2B5EF4-FFF2-40B4-BE49-F238E27FC236}">
                <a16:creationId xmlns:a16="http://schemas.microsoft.com/office/drawing/2014/main" id="{C7AFC44E-36AC-4995-835E-C51EFDE866AF}"/>
              </a:ext>
            </a:extLst>
          </p:cNvPr>
          <p:cNvSpPr txBox="1"/>
          <p:nvPr/>
        </p:nvSpPr>
        <p:spPr>
          <a:xfrm>
            <a:off x="9506183" y="1433625"/>
            <a:ext cx="2585150" cy="646331"/>
          </a:xfrm>
          <a:prstGeom prst="rect">
            <a:avLst/>
          </a:prstGeom>
          <a:noFill/>
        </p:spPr>
        <p:txBody>
          <a:bodyPr wrap="square" rtlCol="0">
            <a:spAutoFit/>
          </a:bodyPr>
          <a:lstStyle/>
          <a:p>
            <a:r>
              <a:rPr lang="en-US" dirty="0"/>
              <a:t>Gauging Community Risk</a:t>
            </a:r>
          </a:p>
        </p:txBody>
      </p:sp>
      <p:sp>
        <p:nvSpPr>
          <p:cNvPr id="69" name="TextBox 68">
            <a:extLst>
              <a:ext uri="{FF2B5EF4-FFF2-40B4-BE49-F238E27FC236}">
                <a16:creationId xmlns:a16="http://schemas.microsoft.com/office/drawing/2014/main" id="{510EDA8C-6B3B-49EE-BC63-A070D326CA68}"/>
              </a:ext>
            </a:extLst>
          </p:cNvPr>
          <p:cNvSpPr txBox="1"/>
          <p:nvPr/>
        </p:nvSpPr>
        <p:spPr>
          <a:xfrm>
            <a:off x="9507852" y="5389052"/>
            <a:ext cx="2585150" cy="646331"/>
          </a:xfrm>
          <a:prstGeom prst="rect">
            <a:avLst/>
          </a:prstGeom>
          <a:noFill/>
        </p:spPr>
        <p:txBody>
          <a:bodyPr wrap="square" rtlCol="0">
            <a:spAutoFit/>
          </a:bodyPr>
          <a:lstStyle/>
          <a:p>
            <a:r>
              <a:rPr lang="en-US" dirty="0"/>
              <a:t>Planning Your Awareness Week</a:t>
            </a:r>
          </a:p>
        </p:txBody>
      </p:sp>
    </p:spTree>
    <p:extLst>
      <p:ext uri="{BB962C8B-B14F-4D97-AF65-F5344CB8AC3E}">
        <p14:creationId xmlns:p14="http://schemas.microsoft.com/office/powerpoint/2010/main" val="4209585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EE1510A-ECC9-418E-9829-3ED4F247C446}"/>
              </a:ext>
            </a:extLst>
          </p:cNvPr>
          <p:cNvSpPr txBox="1">
            <a:spLocks/>
          </p:cNvSpPr>
          <p:nvPr/>
        </p:nvSpPr>
        <p:spPr>
          <a:xfrm>
            <a:off x="3604591" y="5876100"/>
            <a:ext cx="8336493" cy="73977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400" dirty="0">
                <a:solidFill>
                  <a:srgbClr val="595959"/>
                </a:solidFill>
                <a:latin typeface="+mj-lt"/>
              </a:rPr>
              <a:t>ESTABLISHING OUR </a:t>
            </a:r>
            <a:r>
              <a:rPr lang="en-US" sz="2400" dirty="0">
                <a:solidFill>
                  <a:schemeClr val="accent2"/>
                </a:solidFill>
                <a:latin typeface="+mj-lt"/>
              </a:rPr>
              <a:t>GROUP ENVIRONMENT</a:t>
            </a:r>
          </a:p>
        </p:txBody>
      </p:sp>
    </p:spTree>
    <p:extLst>
      <p:ext uri="{BB962C8B-B14F-4D97-AF65-F5344CB8AC3E}">
        <p14:creationId xmlns:p14="http://schemas.microsoft.com/office/powerpoint/2010/main" val="2521731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585341" y="932637"/>
            <a:ext cx="10653466"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EXPECTATIONS AND AGREEMENTS</a:t>
            </a:r>
          </a:p>
        </p:txBody>
      </p:sp>
      <p:sp>
        <p:nvSpPr>
          <p:cNvPr id="3" name="TextBox 2">
            <a:extLst>
              <a:ext uri="{FF2B5EF4-FFF2-40B4-BE49-F238E27FC236}">
                <a16:creationId xmlns:a16="http://schemas.microsoft.com/office/drawing/2014/main" id="{65327F53-6A07-4157-91CD-5C33A596E7C6}"/>
              </a:ext>
            </a:extLst>
          </p:cNvPr>
          <p:cNvSpPr txBox="1"/>
          <p:nvPr/>
        </p:nvSpPr>
        <p:spPr>
          <a:xfrm>
            <a:off x="1122218" y="1756064"/>
            <a:ext cx="9414164" cy="261610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What kind of environment do we want to create as a team? </a:t>
            </a:r>
          </a:p>
          <a:p>
            <a:pPr marL="285750" indent="-285750">
              <a:spcAft>
                <a:spcPts val="1200"/>
              </a:spcAft>
              <a:buFont typeface="Arial" panose="020B0604020202020204" pitchFamily="34" charset="0"/>
              <a:buChar char="•"/>
            </a:pPr>
            <a:r>
              <a:rPr lang="en-US" sz="2400" dirty="0"/>
              <a:t>What expectations do you have for yourself? Your fellow team members? Group facilitators? </a:t>
            </a:r>
          </a:p>
          <a:p>
            <a:pPr marL="285750" indent="-285750">
              <a:spcAft>
                <a:spcPts val="1200"/>
              </a:spcAft>
              <a:buFont typeface="Arial" panose="020B0604020202020204" pitchFamily="34" charset="0"/>
              <a:buChar char="•"/>
            </a:pPr>
            <a:r>
              <a:rPr lang="en-US" sz="2400" dirty="0"/>
              <a:t>How can we make everyone feel welcome and safe while discussing topics that may be controversial or emotionally charged?</a:t>
            </a:r>
          </a:p>
        </p:txBody>
      </p:sp>
    </p:spTree>
    <p:extLst>
      <p:ext uri="{BB962C8B-B14F-4D97-AF65-F5344CB8AC3E}">
        <p14:creationId xmlns:p14="http://schemas.microsoft.com/office/powerpoint/2010/main" val="4181599944"/>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0E990A-43F2-42CB-AC13-EBC8DDBBF647}">
  <ds:schemaRef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purl.org/dc/elements/1.1/"/>
    <ds:schemaRef ds:uri="http://www.w3.org/XML/1998/namespace"/>
    <ds:schemaRef ds:uri="5a0f3f29-687d-42db-a63b-97a4217fe45e"/>
    <ds:schemaRef ds:uri="http://schemas.microsoft.com/office/infopath/2007/PartnerControls"/>
    <ds:schemaRef ds:uri="95360c9f-67b9-47b7-96ea-14fada6ff540"/>
  </ds:schemaRefs>
</ds:datastoreItem>
</file>

<file path=customXml/itemProps2.xml><?xml version="1.0" encoding="utf-8"?>
<ds:datastoreItem xmlns:ds="http://schemas.openxmlformats.org/officeDocument/2006/customXml" ds:itemID="{64FD0BAD-792C-4F9E-ADC6-75349A2778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C5EC79-59F2-40C7-A06A-3D2E8048E4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8030</TotalTime>
  <Words>992</Words>
  <Application>Microsoft Office PowerPoint</Application>
  <PresentationFormat>Widescreen</PresentationFormat>
  <Paragraphs>106</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 Black</vt:lpstr>
      <vt:lpstr>Arial</vt:lpstr>
      <vt:lpstr>Euphemia</vt:lpstr>
      <vt:lpstr>Calibri</vt:lpstr>
      <vt:lpstr>Lato</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17</cp:revision>
  <dcterms:created xsi:type="dcterms:W3CDTF">2021-05-20T17:45:16Z</dcterms:created>
  <dcterms:modified xsi:type="dcterms:W3CDTF">2023-12-20T18:30:08Z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y fmtid="{D5CDD505-2E9C-101B-9397-08002B2CF9AE}" pid="3" name="MediaServiceImageTags">
    <vt:lpwstr/>
  </property>
</Properties>
</file>