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70" r:id="rId5"/>
    <p:sldId id="275" r:id="rId6"/>
    <p:sldId id="259" r:id="rId7"/>
    <p:sldId id="257" r:id="rId8"/>
    <p:sldId id="276" r:id="rId9"/>
    <p:sldId id="266" r:id="rId10"/>
    <p:sldId id="262" r:id="rId11"/>
    <p:sldId id="278" r:id="rId12"/>
    <p:sldId id="279" r:id="rId13"/>
    <p:sldId id="269" r:id="rId14"/>
  </p:sldIdLst>
  <p:sldSz cx="12192000" cy="6858000"/>
  <p:notesSz cx="6858000" cy="9144000"/>
  <p:embeddedFontLst>
    <p:embeddedFont>
      <p:font typeface="Arial Black" panose="020B0A04020102020204" pitchFamily="34" charset="0"/>
      <p:bold r:id="rId17"/>
    </p:embeddedFont>
    <p:embeddedFont>
      <p:font typeface="Calibri" panose="020F0502020204030204" pitchFamily="34" charset="0"/>
      <p:regular r:id="rId18"/>
      <p:bold r:id="rId19"/>
      <p:italic r:id="rId20"/>
      <p:boldItalic r:id="rId21"/>
    </p:embeddedFont>
    <p:embeddedFont>
      <p:font typeface="Euphemia" panose="020B0503040102020104" pitchFamily="34" charset="0"/>
      <p:regular r:id="rId22"/>
    </p:embeddedFont>
    <p:embeddedFont>
      <p:font typeface="Lato" panose="020F0502020204030203" pitchFamily="34" charset="0"/>
      <p:regular r:id="rId23"/>
      <p:bold r:id="rId24"/>
      <p:italic r:id="rId25"/>
      <p:boldItalic r:id="rId26"/>
    </p:embeddedFont>
    <p:embeddedFont>
      <p:font typeface="NimbusSan-Reg" panose="00000500000000000000" pitchFamily="50" charset="0"/>
      <p:regular r:id="rId27"/>
    </p:embeddedFont>
    <p:embeddedFont>
      <p:font typeface="NimbusSan-RegIta" panose="00000500000000000000" pitchFamily="50" charset="0"/>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C7857-C439-46DF-A623-C689E5B488EE}" v="1" dt="2023-11-14T15:42:41.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465"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a:t>
            </a:fld>
            <a:endParaRPr lang="en-US"/>
          </a:p>
        </p:txBody>
      </p:sp>
    </p:spTree>
    <p:extLst>
      <p:ext uri="{BB962C8B-B14F-4D97-AF65-F5344CB8AC3E}">
        <p14:creationId xmlns:p14="http://schemas.microsoft.com/office/powerpoint/2010/main" val="3674559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Tx/>
              <a:buChar char="-"/>
            </a:pPr>
            <a:r>
              <a:rPr lang="en-US" sz="1800" b="0" i="0" u="none" strike="noStrike" baseline="0" dirty="0">
                <a:solidFill>
                  <a:schemeClr val="bg2">
                    <a:lumMod val="10000"/>
                  </a:schemeClr>
                </a:solidFill>
                <a:latin typeface="NimbusSan-Reg"/>
              </a:rPr>
              <a:t>Most people today don’t know life without the Internet or modern technology. It’s ingrained into our day-to-day lives. </a:t>
            </a:r>
          </a:p>
          <a:p>
            <a:pPr marL="285750" indent="-285750" algn="l">
              <a:buFontTx/>
              <a:buChar char="-"/>
            </a:pPr>
            <a:r>
              <a:rPr lang="en-US" sz="1800" b="0" i="0" u="none" strike="noStrike" baseline="0" dirty="0">
                <a:solidFill>
                  <a:schemeClr val="bg2">
                    <a:lumMod val="10000"/>
                  </a:schemeClr>
                </a:solidFill>
                <a:latin typeface="NimbusSan-Reg"/>
              </a:rPr>
              <a:t>While there are downsides, such as exposure to exploiters, technology provides many benefits as well: improvements in efficiency, productivity, and access to information, innovative learning techniques, opportunities for additional social interaction, and more. </a:t>
            </a:r>
          </a:p>
          <a:p>
            <a:pPr marL="285750" indent="-285750" algn="l">
              <a:buFontTx/>
              <a:buChar char="-"/>
            </a:pPr>
            <a:r>
              <a:rPr lang="en-US" sz="1800" b="0" i="0" u="none" strike="noStrike" baseline="0" dirty="0">
                <a:solidFill>
                  <a:schemeClr val="bg2">
                    <a:lumMod val="10000"/>
                  </a:schemeClr>
                </a:solidFill>
                <a:latin typeface="NimbusSan-Reg"/>
              </a:rPr>
              <a:t>However, the glamorization of people, places, and things on social media impacts our reality, and those unattainable desires can create vulnerabilities. In general, young people don’t have online lives and offline lives; people, patterns, and behaviors from one bleed into the other.</a:t>
            </a: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4D4D4F"/>
              </a:solidFill>
              <a:latin typeface="NimbusSan-Reg"/>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 the group’s answers so you can revisit them later.</a:t>
            </a:r>
          </a:p>
          <a:p>
            <a:endParaRPr lang="en-US" dirty="0"/>
          </a:p>
          <a:p>
            <a:endParaRPr lang="en-US" dirty="0"/>
          </a:p>
          <a:p>
            <a:r>
              <a:rPr lang="en-US" dirty="0"/>
              <a:t>Additional examples:</a:t>
            </a:r>
          </a:p>
          <a:p>
            <a:pPr marL="171450" indent="-171450">
              <a:buFontTx/>
              <a:buChar char="-"/>
            </a:pPr>
            <a:r>
              <a:rPr lang="en-US" dirty="0"/>
              <a:t>I will think before I post. I agree not to post personal information or images that could put me at risk, embarrass me, or damage my future (such as explicit photos or offensive language).</a:t>
            </a:r>
          </a:p>
          <a:p>
            <a:pPr marL="171450" indent="-171450">
              <a:buFontTx/>
              <a:buChar char="-"/>
            </a:pPr>
            <a:r>
              <a:rPr lang="en-US" dirty="0"/>
              <a:t>I will not meet someone in person whom I met online. Unless I have verified that this person is a peer and I get permission from a trusted adult before going. If we determine this person is a peer and I agree to meet in a public place, I will have a trusted adult accompany me.</a:t>
            </a:r>
          </a:p>
          <a:p>
            <a:pPr marL="171450" indent="-171450">
              <a:buFontTx/>
              <a:buChar char="-"/>
            </a:pPr>
            <a:r>
              <a:rPr lang="en-US" dirty="0"/>
              <a:t>I will protect myself online. If someone makes me feel uncomfortable, or is rude or offensive, I will not respond. Instead I will save screenshots and/or photos, tell a trusted adult, and report the problem.</a:t>
            </a:r>
          </a:p>
          <a:p>
            <a:pPr marL="171450" indent="-171450">
              <a:buFontTx/>
              <a:buChar char="-"/>
            </a:pPr>
            <a:r>
              <a:rPr lang="en-US" dirty="0"/>
              <a:t>I will consult with a trusted adult or peer before pursuing any opportunities I receive online. Until I have verified that the opportunity is both real and safe to pursue, I will not communicate further with any individual offering the opportunity.</a:t>
            </a:r>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dirty="0"/>
              <a:t>Understanding the basics of online safety lays a strong foundation for understanding personal safety.</a:t>
            </a:r>
          </a:p>
          <a:p>
            <a:pPr marL="285750" indent="-285750" algn="l">
              <a:buFont typeface="Arial" panose="020B0604020202020204" pitchFamily="34" charset="0"/>
              <a:buChar char="•"/>
            </a:pPr>
            <a:r>
              <a:rPr lang="en-US" dirty="0"/>
              <a:t>Setting boundaries online is good practice for setting boundaries in person.</a:t>
            </a:r>
          </a:p>
          <a:p>
            <a:pPr marL="285750" indent="-285750" algn="l">
              <a:buFont typeface="Arial" panose="020B0604020202020204" pitchFamily="34" charset="0"/>
              <a:buChar char="•"/>
            </a:pPr>
            <a:r>
              <a:rPr lang="en-US" dirty="0"/>
              <a:t>Since traffickers often use the Internet and social media to find people to exploit, understanding safe practices can help you protect yourself from risk.</a:t>
            </a:r>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263679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algn="l"/>
            <a:endParaRPr lang="en-US" sz="1800" b="0" i="1" u="none" strike="noStrike" baseline="0" dirty="0">
              <a:solidFill>
                <a:srgbClr val="4D4D4F"/>
              </a:solidFill>
              <a:latin typeface="NimbusSan-RegIta"/>
            </a:endParaRPr>
          </a:p>
          <a:p>
            <a:pPr algn="l"/>
            <a:r>
              <a:rPr lang="en-US" sz="1800" b="0" i="0" u="none" strike="noStrike" baseline="0" dirty="0">
                <a:solidFill>
                  <a:srgbClr val="4D4D4F"/>
                </a:solidFill>
                <a:latin typeface="NimbusSan-Reg"/>
              </a:rPr>
              <a:t>• Share one way you are already practicing safe online behaviors.</a:t>
            </a:r>
          </a:p>
          <a:p>
            <a:pPr algn="l"/>
            <a:r>
              <a:rPr lang="en-US" sz="1800" b="0" i="0" u="none" strike="noStrike" baseline="0" dirty="0">
                <a:solidFill>
                  <a:srgbClr val="4D4D4F"/>
                </a:solidFill>
                <a:latin typeface="NimbusSan-Reg"/>
              </a:rPr>
              <a:t>• What is one way you want to improve your behaviors online to become safer?</a:t>
            </a:r>
          </a:p>
          <a:p>
            <a:pPr algn="l"/>
            <a:r>
              <a:rPr lang="en-US" sz="1800" b="0" i="0" u="none" strike="noStrike" baseline="0" dirty="0">
                <a:solidFill>
                  <a:srgbClr val="4D4D4F"/>
                </a:solidFill>
                <a:latin typeface="NimbusSan-Reg"/>
              </a:rPr>
              <a:t>• How can you encourage your peers to be safer online?</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106185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407893" y="4731689"/>
            <a:ext cx="11376212" cy="646331"/>
          </a:xfrm>
          <a:prstGeom prst="rect">
            <a:avLst/>
          </a:prstGeom>
          <a:noFill/>
        </p:spPr>
        <p:txBody>
          <a:bodyPr wrap="square" rtlCol="0">
            <a:spAutoFit/>
          </a:bodyPr>
          <a:lstStyle/>
          <a:p>
            <a:pPr algn="ctr"/>
            <a:r>
              <a:rPr lang="en-US" sz="3600" dirty="0">
                <a:latin typeface="+mj-lt"/>
              </a:rPr>
              <a:t>SAFE AT HOME, SAFE ONLINE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7" y="5378020"/>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8D6C0BA9-49D9-F6B7-54F6-45AC676930B0}"/>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158248"/>
            <a:ext cx="4641555" cy="553998"/>
          </a:xfrm>
          <a:prstGeom prst="rect">
            <a:avLst/>
          </a:prstGeom>
          <a:noFill/>
        </p:spPr>
        <p:txBody>
          <a:bodyPr wrap="square" lIns="0" tIns="0" rIns="0" bIns="0" rtlCol="0">
            <a:spAutoFit/>
          </a:bodyPr>
          <a:lstStyle/>
          <a:p>
            <a:r>
              <a:rPr lang="en-US" dirty="0">
                <a:solidFill>
                  <a:schemeClr val="bg1"/>
                </a:solidFill>
                <a:latin typeface="+mn-lt"/>
              </a:rPr>
              <a:t>Differentiate between safe and risky online practices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753686" y="3958376"/>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027220"/>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157610"/>
            <a:ext cx="4641555" cy="553998"/>
          </a:xfrm>
          <a:prstGeom prst="rect">
            <a:avLst/>
          </a:prstGeom>
          <a:noFill/>
        </p:spPr>
        <p:txBody>
          <a:bodyPr wrap="square" lIns="0" tIns="0" rIns="0" bIns="0" rtlCol="0">
            <a:spAutoFit/>
          </a:bodyPr>
          <a:lstStyle/>
          <a:p>
            <a:r>
              <a:rPr lang="en-US" dirty="0">
                <a:solidFill>
                  <a:schemeClr val="bg1"/>
                </a:solidFill>
                <a:latin typeface="+mn-lt"/>
              </a:rPr>
              <a:t>Prepare a plan for addressing unsafe situations online</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5056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66819"/>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dirty="0">
                <a:latin typeface="+mj-lt"/>
              </a:rPr>
              <a:t>BACKGROUND</a:t>
            </a:r>
          </a:p>
          <a:p>
            <a:pPr marL="0" indent="0">
              <a:lnSpc>
                <a:spcPct val="100000"/>
              </a:lnSpc>
              <a:spcBef>
                <a:spcPts val="600"/>
              </a:spcBef>
              <a:buNone/>
            </a:pPr>
            <a:r>
              <a:rPr lang="en-US" sz="4000"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064247"/>
            <a:ext cx="5002239" cy="2369880"/>
          </a:xfrm>
          <a:prstGeom prst="rect">
            <a:avLst/>
          </a:prstGeom>
          <a:noFill/>
        </p:spPr>
        <p:txBody>
          <a:bodyPr wrap="square" lIns="0" tIns="0" rIns="0" bIns="0" rtlCol="0">
            <a:spAutoFit/>
          </a:bodyPr>
          <a:lstStyle/>
          <a:p>
            <a:r>
              <a:rPr lang="en-US" sz="1400" dirty="0">
                <a:latin typeface="+mn-lt"/>
              </a:rPr>
              <a:t>Most people today don’t know life without the Internet or modern technology. It’s ingrained into our day-to-day lives. While there are downsides, such as exposure to exploiters, technology provides many benefits as well: improvements in efficiency, productivity, and access to information, innovative learning techniques, opportunities for additional social interaction, and more. However, the glamorization of people, places, and things on social media impacts our reality, and those unattainable desires can create vulnerabilities. In general, young people don’t have online lives and offline lives; people, patterns, and behaviors from one bleed into the other. </a:t>
            </a: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967931" y="4163422"/>
            <a:ext cx="9725900" cy="1107996"/>
          </a:xfrm>
          <a:prstGeom prst="rect">
            <a:avLst/>
          </a:prstGeom>
          <a:noFill/>
        </p:spPr>
        <p:txBody>
          <a:bodyPr wrap="square" lIns="0" tIns="0" rIns="0" bIns="0" rtlCol="0">
            <a:spAutoFit/>
          </a:bodyPr>
          <a:lstStyle/>
          <a:p>
            <a:r>
              <a:rPr lang="en-US" sz="2400" dirty="0">
                <a:latin typeface="+mn-lt"/>
              </a:rPr>
              <a:t>Practicing safe behaviors online can help build habits for safe behaviors offline too. Online safety skills and understanding ways to secure your</a:t>
            </a:r>
            <a:r>
              <a:rPr lang="en-US" sz="2400" dirty="0"/>
              <a:t> </a:t>
            </a:r>
            <a:r>
              <a:rPr lang="en-US" sz="2400" dirty="0">
                <a:latin typeface="+mn-lt"/>
              </a:rPr>
              <a:t>identity online can be transferable into other settings as well.</a:t>
            </a:r>
            <a:endParaRPr lang="en-US" sz="1800" dirty="0">
              <a:solidFill>
                <a:schemeClr val="accent3"/>
              </a:solidFill>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141415" y="932637"/>
            <a:ext cx="3909167"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047337" y="1618294"/>
            <a:ext cx="10097325" cy="47089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Do you consider your online life and in person life to be separate? Why or why not?</a:t>
            </a:r>
          </a:p>
          <a:p>
            <a:pPr marL="285750" indent="-285750">
              <a:spcAft>
                <a:spcPts val="600"/>
              </a:spcAft>
              <a:buFont typeface="Arial" panose="020B0604020202020204" pitchFamily="34" charset="0"/>
              <a:buChar char="•"/>
            </a:pPr>
            <a:r>
              <a:rPr lang="en-US" sz="2000" dirty="0"/>
              <a:t>How important is online safety to you? How important do you think online safety is to your peers?</a:t>
            </a:r>
          </a:p>
          <a:p>
            <a:pPr marL="285750" indent="-285750">
              <a:spcAft>
                <a:spcPts val="600"/>
              </a:spcAft>
              <a:buFont typeface="Arial" panose="020B0604020202020204" pitchFamily="34" charset="0"/>
              <a:buChar char="•"/>
            </a:pPr>
            <a:r>
              <a:rPr lang="en-US" sz="2000" dirty="0"/>
              <a:t>Are you aware of how to access and change your privacy settings? </a:t>
            </a:r>
          </a:p>
          <a:p>
            <a:pPr marL="742950" lvl="1" indent="-285750">
              <a:spcAft>
                <a:spcPts val="600"/>
              </a:spcAft>
              <a:buFont typeface="Arial" panose="020B0604020202020204" pitchFamily="34" charset="0"/>
              <a:buChar char="•"/>
            </a:pPr>
            <a:r>
              <a:rPr lang="en-US" sz="2000" dirty="0"/>
              <a:t>How often do you check your privacy settings after apps are updated?</a:t>
            </a:r>
          </a:p>
          <a:p>
            <a:pPr marL="285750" indent="-285750">
              <a:spcAft>
                <a:spcPts val="600"/>
              </a:spcAft>
              <a:buFont typeface="Arial" panose="020B0604020202020204" pitchFamily="34" charset="0"/>
              <a:buChar char="•"/>
            </a:pPr>
            <a:r>
              <a:rPr lang="en-US" sz="2000" dirty="0"/>
              <a:t>What do you do when someone makes you feel unsafe or uncomfortable online? </a:t>
            </a:r>
          </a:p>
          <a:p>
            <a:pPr marL="742950" lvl="1" indent="-285750">
              <a:spcAft>
                <a:spcPts val="600"/>
              </a:spcAft>
              <a:buFont typeface="Arial" panose="020B0604020202020204" pitchFamily="34" charset="0"/>
              <a:buChar char="•"/>
            </a:pPr>
            <a:r>
              <a:rPr lang="en-US" sz="2000" dirty="0"/>
              <a:t>How is this different than the way you would respond to a similar situation in person?</a:t>
            </a:r>
          </a:p>
          <a:p>
            <a:pPr marL="285750" indent="-285750">
              <a:spcAft>
                <a:spcPts val="600"/>
              </a:spcAft>
              <a:buFont typeface="Arial" panose="020B0604020202020204" pitchFamily="34" charset="0"/>
              <a:buChar char="•"/>
            </a:pPr>
            <a:r>
              <a:rPr lang="en-US" sz="2000" dirty="0"/>
              <a:t>Can you think of a trusted adult you could turn to if you are feeling like your safety or privacy is compromised?</a:t>
            </a:r>
          </a:p>
          <a:p>
            <a:pPr marL="285750" indent="-285750">
              <a:spcAft>
                <a:spcPts val="600"/>
              </a:spcAft>
              <a:buFont typeface="Arial" panose="020B0604020202020204" pitchFamily="34" charset="0"/>
              <a:buChar char="•"/>
            </a:pPr>
            <a:r>
              <a:rPr lang="en-US" sz="2000" dirty="0"/>
              <a:t>What do you do when someone you don’t know follows you on social media? </a:t>
            </a:r>
          </a:p>
          <a:p>
            <a:pPr marL="742950" lvl="1" indent="-285750">
              <a:spcAft>
                <a:spcPts val="600"/>
              </a:spcAft>
              <a:buFont typeface="Arial" panose="020B0604020202020204" pitchFamily="34" charset="0"/>
              <a:buChar char="•"/>
            </a:pPr>
            <a:r>
              <a:rPr lang="en-US" sz="2000" dirty="0"/>
              <a:t>How do you respond to a DM (direct message) from someone you don’t know or with whom you are not </a:t>
            </a:r>
            <a:r>
              <a:rPr lang="en-US" sz="2000"/>
              <a:t>very familiar?</a:t>
            </a:r>
            <a:endParaRPr lang="en-US" sz="2000" dirty="0"/>
          </a:p>
        </p:txBody>
      </p:sp>
    </p:spTree>
    <p:extLst>
      <p:ext uri="{BB962C8B-B14F-4D97-AF65-F5344CB8AC3E}">
        <p14:creationId xmlns:p14="http://schemas.microsoft.com/office/powerpoint/2010/main" val="4181599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139188"/>
            <a:ext cx="8354319" cy="1846659"/>
          </a:xfrm>
          <a:prstGeom prst="rect">
            <a:avLst/>
          </a:prstGeom>
          <a:noFill/>
        </p:spPr>
        <p:txBody>
          <a:bodyPr wrap="square" lIns="0" tIns="0" rIns="0" bIns="0" rtlCol="0">
            <a:spAutoFit/>
          </a:bodyPr>
          <a:lstStyle/>
          <a:p>
            <a:r>
              <a:rPr lang="en-US" sz="2000" dirty="0"/>
              <a:t>W</a:t>
            </a:r>
            <a:r>
              <a:rPr lang="en-US" sz="2000" dirty="0">
                <a:latin typeface="+mn-lt"/>
              </a:rPr>
              <a:t>ork together to create a list of Online Safety Principles that will help keep you and your peers safe. </a:t>
            </a:r>
          </a:p>
          <a:p>
            <a:endParaRPr lang="en-US" sz="2000" dirty="0"/>
          </a:p>
          <a:p>
            <a:pPr marL="342900" indent="-342900">
              <a:buFont typeface="Arial" panose="020B0604020202020204" pitchFamily="34" charset="0"/>
              <a:buChar char="•"/>
            </a:pPr>
            <a:r>
              <a:rPr lang="en-US" sz="2000" dirty="0"/>
              <a:t>Here’s an example:</a:t>
            </a:r>
          </a:p>
          <a:p>
            <a:pPr marL="800100" lvl="1" indent="-342900">
              <a:buFont typeface="Arial" panose="020B0604020202020204" pitchFamily="34" charset="0"/>
              <a:buChar char="•"/>
            </a:pPr>
            <a:r>
              <a:rPr lang="en-US" sz="2000" dirty="0">
                <a:latin typeface="+mn-lt"/>
              </a:rPr>
              <a:t>I will respect other people online. I will not post, send, or forward anything rude, offensive, embarrassing, or threatening.</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64830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CONNECTING</a:t>
            </a:r>
            <a:br>
              <a:rPr lang="en-US" sz="4000" dirty="0">
                <a:latin typeface="+mj-lt"/>
              </a:rPr>
            </a:br>
            <a:r>
              <a:rPr lang="en-US" sz="4000"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32828" y="2877779"/>
            <a:ext cx="8966285" cy="783193"/>
            <a:chOff x="304228" y="2827185"/>
            <a:chExt cx="8966285" cy="783193"/>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783193"/>
            </a:xfrm>
            <a:prstGeom prst="roundRect">
              <a:avLst/>
            </a:prstGeom>
            <a:solidFill>
              <a:schemeClr val="accent1">
                <a:lumMod val="20000"/>
                <a:lumOff val="80000"/>
              </a:schemeClr>
            </a:solidFill>
          </p:spPr>
          <p:txBody>
            <a:bodyPr wrap="square" rtlCol="0">
              <a:spAutoFit/>
            </a:bodyPr>
            <a:lstStyle/>
            <a:p>
              <a:r>
                <a:rPr lang="en-US" sz="2000" dirty="0"/>
                <a:t>Understanding the basics of online safety helps with understanding personal safety</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04228" y="2886926"/>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1" y="3741435"/>
            <a:ext cx="8966285" cy="783193"/>
            <a:chOff x="320988" y="3842623"/>
            <a:chExt cx="90795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783193"/>
            </a:xfrm>
            <a:prstGeom prst="roundRect">
              <a:avLst/>
            </a:prstGeom>
            <a:solidFill>
              <a:schemeClr val="accent6">
                <a:lumMod val="20000"/>
                <a:lumOff val="80000"/>
              </a:schemeClr>
            </a:solidFill>
          </p:spPr>
          <p:txBody>
            <a:bodyPr wrap="square" rtlCol="0">
              <a:spAutoFit/>
            </a:bodyPr>
            <a:lstStyle/>
            <a:p>
              <a:r>
                <a:rPr lang="en-US" sz="2000" dirty="0"/>
                <a:t>Setting boundaries online is good practice for setting boundaries in person</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40463" y="4605091"/>
            <a:ext cx="8977045" cy="1123712"/>
            <a:chOff x="311863" y="4601528"/>
            <a:chExt cx="8977045" cy="1123712"/>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1123712"/>
            </a:xfrm>
            <a:prstGeom prst="roundRect">
              <a:avLst/>
            </a:prstGeom>
            <a:solidFill>
              <a:schemeClr val="tx2">
                <a:lumMod val="20000"/>
                <a:lumOff val="80000"/>
              </a:schemeClr>
            </a:solidFill>
          </p:spPr>
          <p:txBody>
            <a:bodyPr wrap="square" rtlCol="0">
              <a:spAutoFit/>
            </a:bodyPr>
            <a:lstStyle/>
            <a:p>
              <a:r>
                <a:rPr lang="en-US" sz="2000" dirty="0"/>
                <a:t>Since traffickers often use the Internet and social media to find potential victims, understanding safe practices can help you protect yourself from risk</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spTree>
    <p:extLst>
      <p:ext uri="{BB962C8B-B14F-4D97-AF65-F5344CB8AC3E}">
        <p14:creationId xmlns:p14="http://schemas.microsoft.com/office/powerpoint/2010/main" val="227022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741247" y="497082"/>
            <a:ext cx="6694709"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1091705" y="1302688"/>
            <a:ext cx="3299085" cy="4776744"/>
            <a:chOff x="3884459" y="1790598"/>
            <a:chExt cx="2211537"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884459" y="1790598"/>
              <a:ext cx="2211537"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Share one way you are already practicing safe online behaviors.</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16511" y="1878064"/>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4502127" y="1345131"/>
            <a:ext cx="3299085"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is one way you want to improve your behaviors online to become safer?</a:t>
              </a: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grpSp>
        <p:nvGrpSpPr>
          <p:cNvPr id="3" name="Group 2">
            <a:extLst>
              <a:ext uri="{FF2B5EF4-FFF2-40B4-BE49-F238E27FC236}">
                <a16:creationId xmlns:a16="http://schemas.microsoft.com/office/drawing/2014/main" id="{3E4EF752-0275-8D96-E953-E23D83FBCE43}"/>
              </a:ext>
            </a:extLst>
          </p:cNvPr>
          <p:cNvGrpSpPr/>
          <p:nvPr/>
        </p:nvGrpSpPr>
        <p:grpSpPr>
          <a:xfrm>
            <a:off x="7894407" y="1300317"/>
            <a:ext cx="3299085" cy="4776744"/>
            <a:chOff x="9317073" y="1790598"/>
            <a:chExt cx="2744019" cy="3527568"/>
          </a:xfrm>
        </p:grpSpPr>
        <p:sp>
          <p:nvSpPr>
            <p:cNvPr id="4" name="TextBox 3">
              <a:extLst>
                <a:ext uri="{FF2B5EF4-FFF2-40B4-BE49-F238E27FC236}">
                  <a16:creationId xmlns:a16="http://schemas.microsoft.com/office/drawing/2014/main" id="{4E5921F7-3713-EF70-5193-F62CD5F3E1DD}"/>
                </a:ext>
              </a:extLst>
            </p:cNvPr>
            <p:cNvSpPr txBox="1">
              <a:spLocks/>
            </p:cNvSpPr>
            <p:nvPr/>
          </p:nvSpPr>
          <p:spPr>
            <a:xfrm>
              <a:off x="9317073" y="1790598"/>
              <a:ext cx="2744019" cy="3527568"/>
            </a:xfrm>
            <a:prstGeom prst="roundRect">
              <a:avLst/>
            </a:prstGeom>
            <a:solidFill>
              <a:schemeClr val="accent1">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How can you encourage your peers to be safer online?</a:t>
              </a:r>
            </a:p>
          </p:txBody>
        </p:sp>
        <p:pic>
          <p:nvPicPr>
            <p:cNvPr id="5" name="Graphic 4" descr="Radio microphone outline">
              <a:extLst>
                <a:ext uri="{FF2B5EF4-FFF2-40B4-BE49-F238E27FC236}">
                  <a16:creationId xmlns:a16="http://schemas.microsoft.com/office/drawing/2014/main" id="{830FBE3C-E069-F97A-DFA4-20F763068FA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03282" y="1926068"/>
              <a:ext cx="1371600" cy="1371600"/>
            </a:xfrm>
            <a:prstGeom prst="rect">
              <a:avLst/>
            </a:prstGeom>
          </p:spPr>
        </p:pic>
      </p:grpSp>
    </p:spTree>
    <p:extLst>
      <p:ext uri="{BB962C8B-B14F-4D97-AF65-F5344CB8AC3E}">
        <p14:creationId xmlns:p14="http://schemas.microsoft.com/office/powerpoint/2010/main" val="1357279723"/>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2.xml><?xml version="1.0" encoding="utf-8"?>
<ds:datastoreItem xmlns:ds="http://schemas.openxmlformats.org/officeDocument/2006/customXml" ds:itemID="{56E91014-4E3F-4123-AE56-B4736E4A7F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A111A8-78A5-4812-992F-037D951D40EA}">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docProps/app.xml><?xml version="1.0" encoding="utf-8"?>
<Properties xmlns="http://schemas.openxmlformats.org/officeDocument/2006/extended-properties" xmlns:vt="http://schemas.openxmlformats.org/officeDocument/2006/docPropsVTypes">
  <Template/>
  <TotalTime>19348</TotalTime>
  <Words>1103</Words>
  <Application>Microsoft Office PowerPoint</Application>
  <PresentationFormat>Widescreen</PresentationFormat>
  <Paragraphs>96</Paragraphs>
  <Slides>10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24</cp:revision>
  <dcterms:created xsi:type="dcterms:W3CDTF">2021-05-20T17:45:16Z</dcterms:created>
  <dcterms:modified xsi:type="dcterms:W3CDTF">2023-12-20T18:33:50Z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