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70" r:id="rId5"/>
    <p:sldId id="275" r:id="rId6"/>
    <p:sldId id="259" r:id="rId7"/>
    <p:sldId id="257" r:id="rId8"/>
    <p:sldId id="276" r:id="rId9"/>
    <p:sldId id="266" r:id="rId10"/>
    <p:sldId id="262" r:id="rId11"/>
    <p:sldId id="278" r:id="rId12"/>
    <p:sldId id="279" r:id="rId13"/>
    <p:sldId id="269" r:id="rId14"/>
  </p:sldIdLst>
  <p:sldSz cx="12192000" cy="6858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Euphemia" panose="020B0503040102020104" pitchFamily="34" charset="0"/>
      <p:regular r:id="rId22"/>
    </p:embeddedFont>
    <p:embeddedFont>
      <p:font typeface="Lato" panose="020F0502020204030203" pitchFamily="34" charset="0"/>
      <p:regular r:id="rId23"/>
      <p:bold r:id="rId24"/>
      <p:italic r:id="rId25"/>
      <p:boldItalic r:id="rId26"/>
    </p:embeddedFont>
    <p:embeddedFont>
      <p:font typeface="NimbusSan-Reg" panose="00000500000000000000" pitchFamily="50" charset="0"/>
      <p:regular r:id="rId27"/>
    </p:embeddedFont>
    <p:embeddedFont>
      <p:font typeface="NimbusSan-RegIta" panose="00000500000000000000" pitchFamily="50" charset="0"/>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916C5-FBA5-47FD-AB11-07E650FA1C8B}" v="1" dt="2023-11-14T15:42:26.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465"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The relationship between privacy and technology is complicated. Tech companies have faced public scrutiny in recent years for the ways they collect, share, and sell user data.</a:t>
            </a:r>
          </a:p>
          <a:p>
            <a:pPr marL="285750" indent="-285750" algn="l">
              <a:buFontTx/>
              <a:buChar char="-"/>
            </a:pPr>
            <a:r>
              <a:rPr lang="en-US" sz="1800" b="0" i="0" u="none" strike="noStrike" baseline="0" dirty="0">
                <a:solidFill>
                  <a:schemeClr val="bg2">
                    <a:lumMod val="10000"/>
                  </a:schemeClr>
                </a:solidFill>
                <a:latin typeface="NimbusSan-Reg"/>
              </a:rPr>
              <a:t>Terms and conditions for many websites or applications (usually referred to as apps) are complicated and lengthy, therefore users often consent to these without a complete understanding of what they contain. The terms and conditions related to privacy may also change after an update and users may not be notified about the changes.</a:t>
            </a:r>
          </a:p>
          <a:p>
            <a:pPr marL="285750" indent="-285750" algn="l">
              <a:buFontTx/>
              <a:buChar char="-"/>
            </a:pPr>
            <a:r>
              <a:rPr lang="en-US" sz="1800" b="0" i="0" u="none" strike="noStrike" baseline="0" dirty="0">
                <a:solidFill>
                  <a:schemeClr val="bg2">
                    <a:lumMod val="10000"/>
                  </a:schemeClr>
                </a:solidFill>
                <a:latin typeface="NimbusSan-Reg"/>
              </a:rPr>
              <a:t>Understanding ways to secure your identity online serves as a foundation to keeping yourself safe in other settings as well.</a:t>
            </a:r>
          </a:p>
          <a:p>
            <a:pPr marL="285750" indent="-285750" algn="l">
              <a:buFontTx/>
              <a:buChar char="-"/>
            </a:pPr>
            <a:r>
              <a:rPr lang="en-US" sz="1800" b="0" i="0" u="none" strike="noStrike" baseline="0" dirty="0">
                <a:solidFill>
                  <a:schemeClr val="bg2">
                    <a:lumMod val="10000"/>
                  </a:schemeClr>
                </a:solidFill>
                <a:latin typeface="NimbusSan-Reg"/>
              </a:rPr>
              <a:t>Beyond data collected by apps, students may also face situations in which their private and sensitive images or records have been shared with a wider audience than intended, thus violating trust. For instance, individuals may share private photographs or text messages with others. In addition, if a user’s social media is public, perpetrators can use their name, images, and other information to create fake profiles. These incidents often come with shame and ridicule, so approach the topic carefully and try to provide resources to any students who have experiences with such issues.</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Strangers or acquaintances might be able to use information they find about you online to gain your trust.</a:t>
            </a:r>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People can access much of the information you put online, regardless of whether you think it is private. This information can be used by strangers or acquaintances to form friendships and other relationships, and not everyone has good intentions.</a:t>
            </a:r>
          </a:p>
          <a:p>
            <a:pPr marL="285750" indent="-285750" algn="l">
              <a:buFont typeface="Arial" panose="020B0604020202020204" pitchFamily="34" charset="0"/>
              <a:buChar char="•"/>
            </a:pPr>
            <a:r>
              <a:rPr lang="en-US" dirty="0"/>
              <a:t>By establishing good habits regarding consent and knowing that you can’t control how information is used after it has been posted, you can be more intentional when posting information online.</a:t>
            </a:r>
          </a:p>
          <a:p>
            <a:pPr marL="285750" indent="-285750" algn="l">
              <a:buFont typeface="Arial" panose="020B0604020202020204" pitchFamily="34" charset="0"/>
              <a:buChar char="•"/>
            </a:pPr>
            <a:r>
              <a:rPr lang="en-US" dirty="0"/>
              <a:t>Perpetrators can use data, images, and other information gathered online to victimize individuals both online and/or in person.</a:t>
            </a:r>
          </a:p>
          <a:p>
            <a:pPr marL="742950" lvl="1" indent="-285750" algn="l">
              <a:buFont typeface="Arial" panose="020B0604020202020204" pitchFamily="34" charset="0"/>
              <a:buChar char="•"/>
            </a:pPr>
            <a:r>
              <a:rPr lang="en-US" dirty="0"/>
              <a:t>For example, using geotags to find a person’s home location.</a:t>
            </a:r>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263679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algn="l"/>
            <a:endParaRPr lang="en-US" sz="1800" b="0" i="1" u="none" strike="noStrike" baseline="0" dirty="0">
              <a:solidFill>
                <a:srgbClr val="4D4D4F"/>
              </a:solidFill>
              <a:latin typeface="NimbusSan-RegIta"/>
            </a:endParaRPr>
          </a:p>
          <a:p>
            <a:pPr algn="l"/>
            <a:r>
              <a:rPr lang="en-US" sz="1800" b="0" i="0" u="none" strike="noStrike" baseline="0" dirty="0">
                <a:solidFill>
                  <a:srgbClr val="4D4D4F"/>
                </a:solidFill>
                <a:latin typeface="NimbusSan-Reg"/>
              </a:rPr>
              <a:t>• What is one thing you can do to protect your online presence and be a little bit safer online?</a:t>
            </a:r>
          </a:p>
          <a:p>
            <a:pPr algn="l"/>
            <a:r>
              <a:rPr lang="en-US" sz="1800" b="0" i="0" u="none" strike="noStrike" baseline="0" dirty="0">
                <a:solidFill>
                  <a:srgbClr val="4D4D4F"/>
                </a:solidFill>
                <a:latin typeface="NimbusSan-Reg"/>
              </a:rPr>
              <a:t>• What is one thing you wish your peers understood about protecting their online presence?</a:t>
            </a:r>
          </a:p>
          <a:p>
            <a:pPr algn="l"/>
            <a:r>
              <a:rPr lang="en-US" sz="1800" b="0" i="0" u="none" strike="noStrike" baseline="0" dirty="0">
                <a:solidFill>
                  <a:srgbClr val="4D4D4F"/>
                </a:solidFill>
                <a:latin typeface="NimbusSan-Reg"/>
              </a:rPr>
              <a:t>• What is one thing you learned about “providing consent” in the context of social media?</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106185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407893" y="4731689"/>
            <a:ext cx="11376212" cy="646331"/>
          </a:xfrm>
          <a:prstGeom prst="rect">
            <a:avLst/>
          </a:prstGeom>
          <a:noFill/>
        </p:spPr>
        <p:txBody>
          <a:bodyPr wrap="square" rtlCol="0">
            <a:spAutoFit/>
          </a:bodyPr>
          <a:lstStyle/>
          <a:p>
            <a:pPr algn="ctr"/>
            <a:r>
              <a:rPr lang="en-US" sz="3600" dirty="0">
                <a:latin typeface="+mj-lt"/>
              </a:rPr>
              <a:t>PROTECTING YOUR ONLINE PRESENCE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7"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8A15067D-07B6-3E9E-DED7-A9049241AC2A}"/>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158248"/>
            <a:ext cx="4641555" cy="553998"/>
          </a:xfrm>
          <a:prstGeom prst="rect">
            <a:avLst/>
          </a:prstGeom>
          <a:noFill/>
        </p:spPr>
        <p:txBody>
          <a:bodyPr wrap="square" lIns="0" tIns="0" rIns="0" bIns="0" rtlCol="0">
            <a:spAutoFit/>
          </a:bodyPr>
          <a:lstStyle/>
          <a:p>
            <a:r>
              <a:rPr lang="en-US" dirty="0">
                <a:solidFill>
                  <a:schemeClr val="bg1"/>
                </a:solidFill>
                <a:latin typeface="+mn-lt"/>
              </a:rPr>
              <a:t>Demonstrate proficiency in safe online practices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753686" y="3958376"/>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027220"/>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157610"/>
            <a:ext cx="4641555" cy="553998"/>
          </a:xfrm>
          <a:prstGeom prst="rect">
            <a:avLst/>
          </a:prstGeom>
          <a:noFill/>
        </p:spPr>
        <p:txBody>
          <a:bodyPr wrap="square" lIns="0" tIns="0" rIns="0" bIns="0" rtlCol="0">
            <a:spAutoFit/>
          </a:bodyPr>
          <a:lstStyle/>
          <a:p>
            <a:r>
              <a:rPr lang="en-US" dirty="0">
                <a:solidFill>
                  <a:schemeClr val="bg1"/>
                </a:solidFill>
                <a:latin typeface="+mn-lt"/>
              </a:rPr>
              <a:t>Evaluate privacy settings of two social media apps</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7070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59781"/>
            <a:ext cx="5002239" cy="2154436"/>
          </a:xfrm>
          <a:prstGeom prst="rect">
            <a:avLst/>
          </a:prstGeom>
          <a:noFill/>
        </p:spPr>
        <p:txBody>
          <a:bodyPr wrap="square" lIns="0" tIns="0" rIns="0" bIns="0" rtlCol="0">
            <a:spAutoFit/>
          </a:bodyPr>
          <a:lstStyle/>
          <a:p>
            <a:r>
              <a:rPr lang="en-US" sz="1400" dirty="0">
                <a:latin typeface="+mn-lt"/>
              </a:rPr>
              <a:t>The relationship between privacy and technology is complicated. Tech companies have faced public scrutiny in recent years for the ways they collect, share, and sell user data. Terms and conditions for many websites or apps are complicated and lengthy, therefore users often consent to these without a complete understanding of what they contain. The terms and conditions related to privacy may also change after an update and users may not be notified about the changes. Understanding ways to secure your identity online serves as a foundation to keeping yourself safe in other settings as well.</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67931" y="4163422"/>
            <a:ext cx="8229362" cy="1107996"/>
          </a:xfrm>
          <a:prstGeom prst="rect">
            <a:avLst/>
          </a:prstGeom>
          <a:noFill/>
        </p:spPr>
        <p:txBody>
          <a:bodyPr wrap="square" lIns="0" tIns="0" rIns="0" bIns="0" rtlCol="0">
            <a:spAutoFit/>
          </a:bodyPr>
          <a:lstStyle/>
          <a:p>
            <a:r>
              <a:rPr lang="en-US" sz="2400" dirty="0">
                <a:latin typeface="+mn-lt"/>
              </a:rPr>
              <a:t>Solicitations are common online. Some solicitations, such as job postings or filling out “surveys” or “quizzes,” may track and store the information that users provide.</a:t>
            </a:r>
            <a:endParaRPr lang="en-US" sz="1800" dirty="0">
              <a:solidFill>
                <a:schemeClr val="accent3"/>
              </a:solidFill>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141415" y="932637"/>
            <a:ext cx="3909167"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47337" y="1806980"/>
            <a:ext cx="10097325" cy="36317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Do you think it is fair for colleges or employers to consider someone’s online presence? Why or why not?</a:t>
            </a:r>
          </a:p>
          <a:p>
            <a:pPr marL="285750" indent="-285750">
              <a:spcAft>
                <a:spcPts val="600"/>
              </a:spcAft>
              <a:buFont typeface="Arial" panose="020B0604020202020204" pitchFamily="34" charset="0"/>
              <a:buChar char="•"/>
            </a:pPr>
            <a:r>
              <a:rPr lang="en-US" sz="2000" dirty="0"/>
              <a:t>Do you know what information is available about you online?</a:t>
            </a:r>
          </a:p>
          <a:p>
            <a:pPr marL="285750" indent="-285750">
              <a:spcAft>
                <a:spcPts val="600"/>
              </a:spcAft>
              <a:buFont typeface="Arial" panose="020B0604020202020204" pitchFamily="34" charset="0"/>
              <a:buChar char="•"/>
            </a:pPr>
            <a:r>
              <a:rPr lang="en-US" sz="2000" dirty="0"/>
              <a:t>Do you feel like you are able to understand terms and conditions enough to give meaningful consent when you click accept?</a:t>
            </a:r>
          </a:p>
          <a:p>
            <a:pPr marL="285750" indent="-285750">
              <a:spcAft>
                <a:spcPts val="600"/>
              </a:spcAft>
              <a:buFont typeface="Arial" panose="020B0604020202020204" pitchFamily="34" charset="0"/>
              <a:buChar char="•"/>
            </a:pPr>
            <a:r>
              <a:rPr lang="en-US" sz="2000" dirty="0"/>
              <a:t>Do you feel like these agreements are written in a way to confuse or mislead you?</a:t>
            </a:r>
          </a:p>
          <a:p>
            <a:pPr marL="742950" lvl="1" indent="-285750">
              <a:spcAft>
                <a:spcPts val="600"/>
              </a:spcAft>
              <a:buFont typeface="Arial" panose="020B0604020202020204" pitchFamily="34" charset="0"/>
              <a:buChar char="•"/>
            </a:pPr>
            <a:r>
              <a:rPr lang="en-US" sz="2000" dirty="0"/>
              <a:t>Why is it important to understand what you agree to?</a:t>
            </a:r>
          </a:p>
          <a:p>
            <a:pPr marL="285750" indent="-285750">
              <a:spcAft>
                <a:spcPts val="600"/>
              </a:spcAft>
              <a:buFont typeface="Arial" panose="020B0604020202020204" pitchFamily="34" charset="0"/>
              <a:buChar char="•"/>
            </a:pPr>
            <a:r>
              <a:rPr lang="en-US" sz="2000" dirty="0"/>
              <a:t>How can you make sure other things you might not want online aren’t shared without your consent?</a:t>
            </a:r>
          </a:p>
          <a:p>
            <a:pPr marL="742950" lvl="1" indent="-285750">
              <a:spcAft>
                <a:spcPts val="600"/>
              </a:spcAft>
              <a:buFont typeface="Arial" panose="020B0604020202020204" pitchFamily="34" charset="0"/>
              <a:buChar char="•"/>
            </a:pPr>
            <a:r>
              <a:rPr lang="en-US" sz="2000" dirty="0"/>
              <a:t>What can you do if something personal has been shared publicly?</a:t>
            </a:r>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139188"/>
            <a:ext cx="8354319" cy="3077766"/>
          </a:xfrm>
          <a:prstGeom prst="rect">
            <a:avLst/>
          </a:prstGeom>
          <a:noFill/>
        </p:spPr>
        <p:txBody>
          <a:bodyPr wrap="square" lIns="0" tIns="0" rIns="0" bIns="0" rtlCol="0">
            <a:spAutoFit/>
          </a:bodyPr>
          <a:lstStyle/>
          <a:p>
            <a:r>
              <a:rPr lang="en-US" sz="2000" dirty="0"/>
              <a:t>Use your phones, tablets, or other devices, and look at something you’ve posted to one of your social media accounts. Think about what a stranger may be able to find out about you based upon what was posted.</a:t>
            </a:r>
          </a:p>
          <a:p>
            <a:endParaRPr lang="en-US" sz="2000" dirty="0"/>
          </a:p>
          <a:p>
            <a:pPr marL="342900" indent="-342900">
              <a:buFont typeface="Arial" panose="020B0604020202020204" pitchFamily="34" charset="0"/>
              <a:buChar char="•"/>
            </a:pPr>
            <a:r>
              <a:rPr lang="en-US" sz="2000" dirty="0"/>
              <a:t>Where you live</a:t>
            </a:r>
          </a:p>
          <a:p>
            <a:pPr marL="342900" indent="-342900">
              <a:buFont typeface="Arial" panose="020B0604020202020204" pitchFamily="34" charset="0"/>
              <a:buChar char="•"/>
            </a:pPr>
            <a:r>
              <a:rPr lang="en-US" sz="2000" dirty="0"/>
              <a:t>Where your friends live</a:t>
            </a:r>
          </a:p>
          <a:p>
            <a:pPr marL="342900" indent="-342900">
              <a:buFont typeface="Arial" panose="020B0604020202020204" pitchFamily="34" charset="0"/>
              <a:buChar char="•"/>
            </a:pPr>
            <a:r>
              <a:rPr lang="en-US" sz="2000" dirty="0"/>
              <a:t>Your school</a:t>
            </a:r>
          </a:p>
          <a:p>
            <a:pPr marL="342900" indent="-342900">
              <a:buFont typeface="Arial" panose="020B0604020202020204" pitchFamily="34" charset="0"/>
              <a:buChar char="•"/>
            </a:pPr>
            <a:r>
              <a:rPr lang="en-US" sz="2000" dirty="0"/>
              <a:t>What extracurricular activities you participate in</a:t>
            </a:r>
          </a:p>
          <a:p>
            <a:pPr marL="342900" indent="-342900">
              <a:buFont typeface="Arial" panose="020B0604020202020204" pitchFamily="34" charset="0"/>
              <a:buChar char="•"/>
            </a:pPr>
            <a:r>
              <a:rPr lang="en-US" sz="2000" dirty="0"/>
              <a:t>Your friends or family members</a:t>
            </a:r>
          </a:p>
          <a:p>
            <a:pPr marL="342900" indent="-342900">
              <a:buFont typeface="Arial" panose="020B0604020202020204" pitchFamily="34" charset="0"/>
              <a:buChar char="•"/>
            </a:pPr>
            <a:r>
              <a:rPr lang="en-US" sz="2000" dirty="0"/>
              <a:t>Information about your relationships with family member or friends</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64830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CONNECTING</a:t>
            </a:r>
            <a:br>
              <a:rPr lang="en-US" sz="4000" dirty="0">
                <a:latin typeface="+mj-lt"/>
              </a:rPr>
            </a:br>
            <a:r>
              <a:rPr lang="en-US" sz="4000"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32828" y="2877779"/>
            <a:ext cx="8966285" cy="783193"/>
            <a:chOff x="304228" y="2827185"/>
            <a:chExt cx="8966285" cy="783193"/>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783193"/>
            </a:xfrm>
            <a:prstGeom prst="roundRect">
              <a:avLst/>
            </a:prstGeom>
            <a:solidFill>
              <a:schemeClr val="accent1">
                <a:lumMod val="20000"/>
                <a:lumOff val="80000"/>
              </a:schemeClr>
            </a:solidFill>
          </p:spPr>
          <p:txBody>
            <a:bodyPr wrap="square" rtlCol="0">
              <a:spAutoFit/>
            </a:bodyPr>
            <a:lstStyle/>
            <a:p>
              <a:r>
                <a:rPr lang="en-US" sz="2000" dirty="0"/>
                <a:t>People can access much of the information you put online. This information can be used by individuals without good intentions.</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04228" y="2916462"/>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1" y="3741435"/>
            <a:ext cx="8966285" cy="783193"/>
            <a:chOff x="320988" y="3842623"/>
            <a:chExt cx="90795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783193"/>
            </a:xfrm>
            <a:prstGeom prst="roundRect">
              <a:avLst/>
            </a:prstGeom>
            <a:solidFill>
              <a:schemeClr val="accent6">
                <a:lumMod val="20000"/>
                <a:lumOff val="80000"/>
              </a:schemeClr>
            </a:solidFill>
          </p:spPr>
          <p:txBody>
            <a:bodyPr wrap="square" rtlCol="0">
              <a:spAutoFit/>
            </a:bodyPr>
            <a:lstStyle/>
            <a:p>
              <a:r>
                <a:rPr lang="en-US" sz="2000" dirty="0"/>
                <a:t>By establishing good habits and understanding that you can’t control how information is used, you can be more intentional when posting.</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40463" y="4605091"/>
            <a:ext cx="8977045" cy="783193"/>
            <a:chOff x="311863" y="4601528"/>
            <a:chExt cx="8977045" cy="783193"/>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783193"/>
            </a:xfrm>
            <a:prstGeom prst="roundRect">
              <a:avLst/>
            </a:prstGeom>
            <a:solidFill>
              <a:schemeClr val="tx2">
                <a:lumMod val="20000"/>
                <a:lumOff val="80000"/>
              </a:schemeClr>
            </a:solidFill>
          </p:spPr>
          <p:txBody>
            <a:bodyPr wrap="square" rtlCol="0">
              <a:spAutoFit/>
            </a:bodyPr>
            <a:lstStyle/>
            <a:p>
              <a:r>
                <a:rPr lang="en-US" sz="2000" dirty="0"/>
                <a:t>Perpetrators can use data, images, and other information gathered online to victimize individuals both online and/or in person.</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spTree>
    <p:extLst>
      <p:ext uri="{BB962C8B-B14F-4D97-AF65-F5344CB8AC3E}">
        <p14:creationId xmlns:p14="http://schemas.microsoft.com/office/powerpoint/2010/main" val="227022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801157" y="470211"/>
            <a:ext cx="6586221"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1091705" y="1302688"/>
            <a:ext cx="3299085" cy="4776744"/>
            <a:chOff x="3884459" y="1790598"/>
            <a:chExt cx="2211537"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884459" y="1790598"/>
              <a:ext cx="2211537"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is one thing you can do to protect your online presence and be a little bit safer online?</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4502127" y="1345131"/>
            <a:ext cx="3299085"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is one thing you wish your peers understood about protecting their online presence?</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grpSp>
        <p:nvGrpSpPr>
          <p:cNvPr id="3" name="Group 2">
            <a:extLst>
              <a:ext uri="{FF2B5EF4-FFF2-40B4-BE49-F238E27FC236}">
                <a16:creationId xmlns:a16="http://schemas.microsoft.com/office/drawing/2014/main" id="{3E4EF752-0275-8D96-E953-E23D83FBCE43}"/>
              </a:ext>
            </a:extLst>
          </p:cNvPr>
          <p:cNvGrpSpPr/>
          <p:nvPr/>
        </p:nvGrpSpPr>
        <p:grpSpPr>
          <a:xfrm>
            <a:off x="7894407" y="1300317"/>
            <a:ext cx="3299085" cy="4776744"/>
            <a:chOff x="9317073" y="1790598"/>
            <a:chExt cx="2744019" cy="3527568"/>
          </a:xfrm>
        </p:grpSpPr>
        <p:sp>
          <p:nvSpPr>
            <p:cNvPr id="4" name="TextBox 3">
              <a:extLst>
                <a:ext uri="{FF2B5EF4-FFF2-40B4-BE49-F238E27FC236}">
                  <a16:creationId xmlns:a16="http://schemas.microsoft.com/office/drawing/2014/main" id="{4E5921F7-3713-EF70-5193-F62CD5F3E1DD}"/>
                </a:ext>
              </a:extLst>
            </p:cNvPr>
            <p:cNvSpPr txBox="1">
              <a:spLocks/>
            </p:cNvSpPr>
            <p:nvPr/>
          </p:nvSpPr>
          <p:spPr>
            <a:xfrm>
              <a:off x="9317073" y="1790598"/>
              <a:ext cx="2744019" cy="3527568"/>
            </a:xfrm>
            <a:prstGeom prst="roundRect">
              <a:avLst/>
            </a:prstGeom>
            <a:solidFill>
              <a:schemeClr val="accent1">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is one thing you learned about “providing consent” in the context of social media?</a:t>
              </a:r>
            </a:p>
          </p:txBody>
        </p:sp>
        <p:pic>
          <p:nvPicPr>
            <p:cNvPr id="5" name="Graphic 4" descr="Radio microphone outline">
              <a:extLst>
                <a:ext uri="{FF2B5EF4-FFF2-40B4-BE49-F238E27FC236}">
                  <a16:creationId xmlns:a16="http://schemas.microsoft.com/office/drawing/2014/main" id="{830FBE3C-E069-F97A-DFA4-20F763068FA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03282" y="1926068"/>
              <a:ext cx="1371600" cy="1371600"/>
            </a:xfrm>
            <a:prstGeom prst="rect">
              <a:avLst/>
            </a:prstGeom>
          </p:spPr>
        </p:pic>
      </p:grpSp>
    </p:spTree>
    <p:extLst>
      <p:ext uri="{BB962C8B-B14F-4D97-AF65-F5344CB8AC3E}">
        <p14:creationId xmlns:p14="http://schemas.microsoft.com/office/powerpoint/2010/main" val="1357279723"/>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6A2460C0-E6F3-4343-9EFE-BDACD8CC8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0871F3-7425-4020-9CFD-A480010E294C}">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docProps/app.xml><?xml version="1.0" encoding="utf-8"?>
<Properties xmlns="http://schemas.openxmlformats.org/officeDocument/2006/extended-properties" xmlns:vt="http://schemas.openxmlformats.org/officeDocument/2006/docPropsVTypes">
  <Template/>
  <TotalTime>19389</TotalTime>
  <Words>1090</Words>
  <Application>Microsoft Office PowerPoint</Application>
  <PresentationFormat>Widescreen</PresentationFormat>
  <Paragraphs>91</Paragraphs>
  <Slides>10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25</cp:revision>
  <dcterms:created xsi:type="dcterms:W3CDTF">2021-05-20T17:45:16Z</dcterms:created>
  <dcterms:modified xsi:type="dcterms:W3CDTF">2023-12-20T18:35:14Z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