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70" r:id="rId5"/>
    <p:sldId id="275" r:id="rId6"/>
    <p:sldId id="259" r:id="rId7"/>
    <p:sldId id="257" r:id="rId8"/>
    <p:sldId id="276" r:id="rId9"/>
    <p:sldId id="266" r:id="rId10"/>
    <p:sldId id="262" r:id="rId11"/>
    <p:sldId id="278" r:id="rId12"/>
    <p:sldId id="280" r:id="rId13"/>
    <p:sldId id="269" r:id="rId14"/>
  </p:sldIdLst>
  <p:sldSz cx="12192000" cy="6858000"/>
  <p:notesSz cx="6858000" cy="9144000"/>
  <p:embeddedFontLst>
    <p:embeddedFont>
      <p:font typeface="Arial Black" panose="020B0A04020102020204" pitchFamily="34" charset="0"/>
      <p:bold r:id="rId17"/>
    </p:embeddedFont>
    <p:embeddedFont>
      <p:font typeface="Calibri" panose="020F0502020204030204" pitchFamily="34" charset="0"/>
      <p:regular r:id="rId18"/>
      <p:bold r:id="rId19"/>
      <p:italic r:id="rId20"/>
      <p:boldItalic r:id="rId21"/>
    </p:embeddedFont>
    <p:embeddedFont>
      <p:font typeface="Euphemia" panose="020B0503040102020104" pitchFamily="34" charset="0"/>
      <p:regular r:id="rId22"/>
    </p:embeddedFont>
    <p:embeddedFont>
      <p:font typeface="Lato" panose="020F0502020204030203" pitchFamily="34" charset="0"/>
      <p:regular r:id="rId23"/>
      <p:bold r:id="rId24"/>
      <p:italic r:id="rId25"/>
      <p:boldItalic r:id="rId26"/>
    </p:embeddedFont>
    <p:embeddedFont>
      <p:font typeface="NimbusSan-Reg" panose="00000500000000000000" pitchFamily="50" charset="0"/>
      <p:regular r:id="rId27"/>
    </p:embeddedFont>
    <p:embeddedFont>
      <p:font typeface="NimbusSan-RegIta" panose="00000500000000000000" pitchFamily="50" charset="0"/>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AAC71-7330-4E53-8FD3-4352D6150310}" v="1" dt="2023-11-14T16:16:25.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1606" autoAdjust="0"/>
  </p:normalViewPr>
  <p:slideViewPr>
    <p:cSldViewPr snapToGrid="0">
      <p:cViewPr varScale="1">
        <p:scale>
          <a:sx n="65" d="100"/>
          <a:sy n="65" d="100"/>
        </p:scale>
        <p:origin x="155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1</a:t>
            </a:fld>
            <a:endParaRPr lang="en-US"/>
          </a:p>
        </p:txBody>
      </p:sp>
    </p:spTree>
    <p:extLst>
      <p:ext uri="{BB962C8B-B14F-4D97-AF65-F5344CB8AC3E}">
        <p14:creationId xmlns:p14="http://schemas.microsoft.com/office/powerpoint/2010/main" val="360084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 Myths or Facts activity and props.</a:t>
            </a:r>
          </a:p>
        </p:txBody>
      </p:sp>
      <p:sp>
        <p:nvSpPr>
          <p:cNvPr id="4" name="Slide Number Placeholder 3"/>
          <p:cNvSpPr>
            <a:spLocks noGrp="1"/>
          </p:cNvSpPr>
          <p:nvPr>
            <p:ph type="sldNum" sz="quarter" idx="5"/>
          </p:nvPr>
        </p:nvSpPr>
        <p:spPr/>
        <p:txBody>
          <a:bodyPr/>
          <a:lstStyle/>
          <a:p>
            <a:fld id="{A6DD72F6-E0AF-4BBB-A793-1772A3EFFF04}" type="slidenum">
              <a:rPr lang="en-US" smtClean="0"/>
              <a:t>2</a:t>
            </a:fld>
            <a:endParaRPr lang="en-US"/>
          </a:p>
        </p:txBody>
      </p:sp>
    </p:spTree>
    <p:extLst>
      <p:ext uri="{BB962C8B-B14F-4D97-AF65-F5344CB8AC3E}">
        <p14:creationId xmlns:p14="http://schemas.microsoft.com/office/powerpoint/2010/main" val="130731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E4E50"/>
                </a:solidFill>
                <a:latin typeface="NimbusSan-Reg"/>
              </a:rPr>
              <a:t>Choose an icebreaker or activity to help students get to know each other better.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a:p>
        </p:txBody>
      </p:sp>
    </p:spTree>
    <p:extLst>
      <p:ext uri="{BB962C8B-B14F-4D97-AF65-F5344CB8AC3E}">
        <p14:creationId xmlns:p14="http://schemas.microsoft.com/office/powerpoint/2010/main" val="405458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r>
              <a:rPr lang="en-US" sz="1800" b="0" i="0" u="none" strike="noStrike" baseline="0" dirty="0">
                <a:solidFill>
                  <a:schemeClr val="bg2">
                    <a:lumMod val="10000"/>
                  </a:schemeClr>
                </a:solidFill>
                <a:latin typeface="NimbusSan-Reg"/>
              </a:rPr>
              <a:t>In the field of human trafficking, there are many misconceptions.</a:t>
            </a:r>
          </a:p>
          <a:p>
            <a:pPr marL="285750" indent="-285750" algn="l">
              <a:buFontTx/>
              <a:buChar char="-"/>
            </a:pPr>
            <a:r>
              <a:rPr lang="en-US" sz="1800" b="0" i="0" u="none" strike="noStrike" baseline="0" dirty="0">
                <a:solidFill>
                  <a:schemeClr val="bg2">
                    <a:lumMod val="10000"/>
                  </a:schemeClr>
                </a:solidFill>
                <a:latin typeface="NimbusSan-Reg"/>
              </a:rPr>
              <a:t>Many people think of trafficking only in terms of international kidnappings, where victims are captured abroad, imprisoned, and sold on the black market.</a:t>
            </a:r>
          </a:p>
          <a:p>
            <a:pPr marL="285750" indent="-285750" algn="l">
              <a:buFontTx/>
              <a:buChar char="-"/>
            </a:pPr>
            <a:r>
              <a:rPr lang="en-US" sz="1800" b="0" i="0" u="none" strike="noStrike" baseline="0" dirty="0">
                <a:solidFill>
                  <a:schemeClr val="bg2">
                    <a:lumMod val="10000"/>
                  </a:schemeClr>
                </a:solidFill>
                <a:latin typeface="NimbusSan-Reg"/>
              </a:rPr>
              <a:t>Some other common misconceptions are that most victims are kidnapped and physically detained by perpetrators, that victims are usually not U.S. citizens, or that trafficking is not problematic in their local jurisdictions.</a:t>
            </a:r>
          </a:p>
          <a:p>
            <a:pPr marL="285750" indent="-285750" algn="l">
              <a:buFontTx/>
              <a:buChar char="-"/>
            </a:pPr>
            <a:r>
              <a:rPr lang="en-US" sz="1800" b="0" i="0" u="none" strike="noStrike" baseline="0" dirty="0">
                <a:solidFill>
                  <a:schemeClr val="bg2">
                    <a:lumMod val="10000"/>
                  </a:schemeClr>
                </a:solidFill>
                <a:latin typeface="NimbusSan-Reg"/>
              </a:rPr>
              <a:t>It is important to understand the nuances of trafficking, and to realize that trafficking can occur anywhere, to anyone. Traffickers prey on vulnerabilities, not demographics.</a:t>
            </a:r>
          </a:p>
        </p:txBody>
      </p:sp>
      <p:sp>
        <p:nvSpPr>
          <p:cNvPr id="4" name="Slide Number Placeholder 3"/>
          <p:cNvSpPr>
            <a:spLocks noGrp="1"/>
          </p:cNvSpPr>
          <p:nvPr>
            <p:ph type="sldNum" sz="quarter" idx="5"/>
          </p:nvPr>
        </p:nvSpPr>
        <p:spPr/>
        <p:txBody>
          <a:bodyPr/>
          <a:lstStyle/>
          <a:p>
            <a:fld id="{A6DD72F6-E0AF-4BBB-A793-1772A3EFFF04}" type="slidenum">
              <a:rPr lang="en-US" smtClean="0"/>
              <a:t>4</a:t>
            </a:fld>
            <a:endParaRPr lang="en-US"/>
          </a:p>
        </p:txBody>
      </p:sp>
    </p:spTree>
    <p:extLst>
      <p:ext uri="{BB962C8B-B14F-4D97-AF65-F5344CB8AC3E}">
        <p14:creationId xmlns:p14="http://schemas.microsoft.com/office/powerpoint/2010/main" val="27405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4D4D4F"/>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5</a:t>
            </a:fld>
            <a:endParaRPr lang="en-US"/>
          </a:p>
        </p:txBody>
      </p:sp>
    </p:spTree>
    <p:extLst>
      <p:ext uri="{BB962C8B-B14F-4D97-AF65-F5344CB8AC3E}">
        <p14:creationId xmlns:p14="http://schemas.microsoft.com/office/powerpoint/2010/main" val="172957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few of these questions to cover with your team. </a:t>
            </a:r>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6</a:t>
            </a:fld>
            <a:endParaRPr lang="en-US"/>
          </a:p>
        </p:txBody>
      </p:sp>
    </p:spTree>
    <p:extLst>
      <p:ext uri="{BB962C8B-B14F-4D97-AF65-F5344CB8AC3E}">
        <p14:creationId xmlns:p14="http://schemas.microsoft.com/office/powerpoint/2010/main" val="19141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Myth or Fact Activity. Hang up or prop up the “MYTH” and “FACT” signs in opposite ends of the room where you are meeting. As you read out a statement, have students move either to the myth side of the room or to the fact side of the room. After each statement, briefly discuss the information presented. Do as many as time permits.</a:t>
            </a:r>
          </a:p>
          <a:p>
            <a:pPr algn="l"/>
            <a:endParaRPr lang="en-US" sz="1800" b="0" i="0" u="none" strike="noStrike" baseline="0" dirty="0">
              <a:solidFill>
                <a:srgbClr val="4D4D4F"/>
              </a:solidFill>
              <a:latin typeface="NimbusSan-Reg"/>
            </a:endParaRPr>
          </a:p>
          <a:p>
            <a:pPr algn="l"/>
            <a:r>
              <a:rPr lang="en-US" sz="1800" b="0" i="1" u="none" strike="noStrike" baseline="0" dirty="0">
                <a:solidFill>
                  <a:srgbClr val="4D4D4F"/>
                </a:solidFill>
                <a:latin typeface="NimbusSan-RegIta"/>
              </a:rPr>
              <a:t>You can adapt this activity to fit the space and time you have available. Students could make and hold up a myth or fact sign that they make on notebook paper. They could stand if they think it’s a fact and sit if they think it’s a myth. Find something that works with your students!</a:t>
            </a:r>
          </a:p>
          <a:p>
            <a:pPr algn="l"/>
            <a:endParaRPr lang="en-US" sz="1800" b="0" i="1" u="none" strike="noStrike" baseline="0" dirty="0">
              <a:solidFill>
                <a:srgbClr val="4D4D4F"/>
              </a:solidFill>
              <a:latin typeface="NimbusSan-RegIta"/>
            </a:endParaRPr>
          </a:p>
          <a:p>
            <a:pPr algn="l"/>
            <a:r>
              <a:rPr lang="en-US" sz="1800" b="0" i="1" u="none" strike="noStrike" baseline="0" dirty="0">
                <a:solidFill>
                  <a:srgbClr val="4D4D4F"/>
                </a:solidFill>
                <a:latin typeface="NimbusSan-RegIta"/>
              </a:rPr>
              <a:t>- </a:t>
            </a:r>
            <a:r>
              <a:rPr lang="en-US" sz="1800" b="0" i="0" u="none" strike="noStrike" baseline="0" dirty="0">
                <a:solidFill>
                  <a:srgbClr val="4D4D4F"/>
                </a:solidFill>
                <a:latin typeface="NimbusSan-RegIta"/>
              </a:rPr>
              <a:t>The best way to combat misinformation is through education. Don’t make the team members feel bad about not knowing something and try to squash any trash talk that arises among the group. This is not meant to be a competitive activity.</a:t>
            </a:r>
            <a:endParaRPr lang="en-US" i="0" dirty="0"/>
          </a:p>
        </p:txBody>
      </p:sp>
      <p:sp>
        <p:nvSpPr>
          <p:cNvPr id="4" name="Slide Number Placeholder 3"/>
          <p:cNvSpPr>
            <a:spLocks noGrp="1"/>
          </p:cNvSpPr>
          <p:nvPr>
            <p:ph type="sldNum" sz="quarter" idx="5"/>
          </p:nvPr>
        </p:nvSpPr>
        <p:spPr/>
        <p:txBody>
          <a:bodyPr/>
          <a:lstStyle/>
          <a:p>
            <a:fld id="{A6DD72F6-E0AF-4BBB-A793-1772A3EFFF04}" type="slidenum">
              <a:rPr lang="en-US" smtClean="0"/>
              <a:t>7</a:t>
            </a:fld>
            <a:endParaRPr lang="en-US"/>
          </a:p>
        </p:txBody>
      </p:sp>
    </p:spTree>
    <p:extLst>
      <p:ext uri="{BB962C8B-B14F-4D97-AF65-F5344CB8AC3E}">
        <p14:creationId xmlns:p14="http://schemas.microsoft.com/office/powerpoint/2010/main" val="34348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dirty="0"/>
              <a:t>Why is it important to have good information? Understanding the true nature and scope of trafficking ensures that we don’t assume that we aren’t at risk. With accurate knowledge of human trafficking, we realize that anyone can be affected.</a:t>
            </a:r>
          </a:p>
          <a:p>
            <a:pPr marL="285750" indent="-285750" algn="l">
              <a:buFont typeface="Arial" panose="020B0604020202020204" pitchFamily="34" charset="0"/>
              <a:buChar char="•"/>
            </a:pPr>
            <a:r>
              <a:rPr lang="en-US" dirty="0"/>
              <a:t>False information can be found and spread easily on </a:t>
            </a:r>
            <a:r>
              <a:rPr lang="en-US"/>
              <a:t>the Internet</a:t>
            </a:r>
            <a:r>
              <a:rPr lang="en-US" dirty="0"/>
              <a:t>. When reading articles, blogs, social media posts, and other things found online, it is important to verify sources, look for publication dates, and consider the credibility of the person or entity posting the information.</a:t>
            </a:r>
          </a:p>
        </p:txBody>
      </p:sp>
      <p:sp>
        <p:nvSpPr>
          <p:cNvPr id="4" name="Slide Number Placeholder 3"/>
          <p:cNvSpPr>
            <a:spLocks noGrp="1"/>
          </p:cNvSpPr>
          <p:nvPr>
            <p:ph type="sldNum" sz="quarter" idx="5"/>
          </p:nvPr>
        </p:nvSpPr>
        <p:spPr/>
        <p:txBody>
          <a:bodyPr/>
          <a:lstStyle/>
          <a:p>
            <a:fld id="{A6DD72F6-E0AF-4BBB-A793-1772A3EFFF04}" type="slidenum">
              <a:rPr lang="en-US" smtClean="0"/>
              <a:t>8</a:t>
            </a:fld>
            <a:endParaRPr lang="en-US"/>
          </a:p>
        </p:txBody>
      </p:sp>
    </p:spTree>
    <p:extLst>
      <p:ext uri="{BB962C8B-B14F-4D97-AF65-F5344CB8AC3E}">
        <p14:creationId xmlns:p14="http://schemas.microsoft.com/office/powerpoint/2010/main" val="263679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4D4D4F"/>
                </a:solidFill>
                <a:latin typeface="NimbusSan-RegIta"/>
              </a:rPr>
              <a:t>Have students respond to one or all of the following prompts (time-permitting):</a:t>
            </a:r>
          </a:p>
          <a:p>
            <a:pPr marL="285750" indent="-285750" algn="l">
              <a:buFont typeface="Arial" panose="020B0604020202020204" pitchFamily="34" charset="0"/>
              <a:buChar char="•"/>
            </a:pPr>
            <a:endParaRPr lang="en-US" sz="1800" b="0" i="1" u="none" strike="noStrike" baseline="0" dirty="0">
              <a:solidFill>
                <a:srgbClr val="4D4D4F"/>
              </a:solidFill>
              <a:latin typeface="NimbusSan-RegIta"/>
            </a:endParaRPr>
          </a:p>
          <a:p>
            <a:pPr marL="285750" indent="-285750" algn="l">
              <a:buFont typeface="Arial" panose="020B0604020202020204" pitchFamily="34" charset="0"/>
              <a:buChar char="•"/>
            </a:pPr>
            <a:r>
              <a:rPr lang="en-US" sz="1800" b="0" i="0" u="none" strike="noStrike" baseline="0" dirty="0">
                <a:solidFill>
                  <a:srgbClr val="4D4D4F"/>
                </a:solidFill>
                <a:latin typeface="NimbusSan-Reg"/>
              </a:rPr>
              <a:t>What ideas did you previously have about trafficking that were changed or challenged during this discussion?</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What are some ways that you can remain informed on information related to human trafficking and individual vulnerabilities?</a:t>
            </a:r>
          </a:p>
          <a:p>
            <a:pPr marL="285750" indent="-285750" algn="l">
              <a:buFont typeface="Arial" panose="020B0604020202020204" pitchFamily="34" charset="0"/>
              <a:buChar char="•"/>
            </a:pPr>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Invite students to share their answers with the group.</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9</a:t>
            </a:fld>
            <a:endParaRPr lang="en-US"/>
          </a:p>
        </p:txBody>
      </p:sp>
    </p:spTree>
    <p:extLst>
      <p:ext uri="{BB962C8B-B14F-4D97-AF65-F5344CB8AC3E}">
        <p14:creationId xmlns:p14="http://schemas.microsoft.com/office/powerpoint/2010/main" val="1061859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F093E-D456-4426-90D4-3C291802F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88231" y="5862262"/>
            <a:ext cx="1615538" cy="582930"/>
          </a:xfrm>
          <a:prstGeom prst="rect">
            <a:avLst/>
          </a:prstGeom>
        </p:spPr>
      </p:pic>
    </p:spTree>
    <p:extLst>
      <p:ext uri="{BB962C8B-B14F-4D97-AF65-F5344CB8AC3E}">
        <p14:creationId xmlns:p14="http://schemas.microsoft.com/office/powerpoint/2010/main" val="395442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590502" y="4731689"/>
            <a:ext cx="11376212" cy="646331"/>
          </a:xfrm>
          <a:prstGeom prst="rect">
            <a:avLst/>
          </a:prstGeom>
          <a:noFill/>
        </p:spPr>
        <p:txBody>
          <a:bodyPr wrap="square" rtlCol="0">
            <a:spAutoFit/>
          </a:bodyPr>
          <a:lstStyle/>
          <a:p>
            <a:pPr algn="ctr"/>
            <a:r>
              <a:rPr lang="en-US" sz="3600" dirty="0">
                <a:latin typeface="+mj-lt"/>
              </a:rPr>
              <a:t>AVOIDING MISINFORMATION</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8" y="5339548"/>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384B6EEB-2B46-0E3D-84EF-A98EB6F581FC}"/>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99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578426" y="1859972"/>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1944" y="2493818"/>
            <a:ext cx="1870364" cy="1870364"/>
          </a:xfrm>
          <a:prstGeom prst="rect">
            <a:avLst/>
          </a:prstGeom>
        </p:spPr>
      </p:pic>
      <p:sp>
        <p:nvSpPr>
          <p:cNvPr id="3" name="TextBox 2">
            <a:extLst>
              <a:ext uri="{FF2B5EF4-FFF2-40B4-BE49-F238E27FC236}">
                <a16:creationId xmlns:a16="http://schemas.microsoft.com/office/drawing/2014/main" id="{2E0D6B33-F8D4-5191-BAD5-973BE7D1AA88}"/>
              </a:ext>
            </a:extLst>
          </p:cNvPr>
          <p:cNvSpPr txBox="1"/>
          <p:nvPr/>
        </p:nvSpPr>
        <p:spPr>
          <a:xfrm>
            <a:off x="2722418" y="2649682"/>
            <a:ext cx="549141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873102A-5E23-43AE-9566-81A48BD97A4E}"/>
              </a:ext>
            </a:extLst>
          </p:cNvPr>
          <p:cNvCxnSpPr>
            <a:cxnSpLocks/>
          </p:cNvCxnSpPr>
          <p:nvPr/>
        </p:nvCxnSpPr>
        <p:spPr>
          <a:xfrm>
            <a:off x="753686" y="2951268"/>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0074D2-5368-45B5-8C8A-0D74435F781C}"/>
              </a:ext>
            </a:extLst>
          </p:cNvPr>
          <p:cNvSpPr txBox="1"/>
          <p:nvPr/>
        </p:nvSpPr>
        <p:spPr>
          <a:xfrm>
            <a:off x="832194" y="2020112"/>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sp>
        <p:nvSpPr>
          <p:cNvPr id="4" name="TextBox 3">
            <a:extLst>
              <a:ext uri="{FF2B5EF4-FFF2-40B4-BE49-F238E27FC236}">
                <a16:creationId xmlns:a16="http://schemas.microsoft.com/office/drawing/2014/main" id="{B6D99128-64E0-49E6-ABBD-0CCB614826E9}"/>
              </a:ext>
            </a:extLst>
          </p:cNvPr>
          <p:cNvSpPr txBox="1"/>
          <p:nvPr/>
        </p:nvSpPr>
        <p:spPr>
          <a:xfrm>
            <a:off x="1557277" y="1989333"/>
            <a:ext cx="4641555" cy="830997"/>
          </a:xfrm>
          <a:prstGeom prst="rect">
            <a:avLst/>
          </a:prstGeom>
          <a:noFill/>
        </p:spPr>
        <p:txBody>
          <a:bodyPr wrap="square" lIns="0" tIns="0" rIns="0" bIns="0" rtlCol="0">
            <a:spAutoFit/>
          </a:bodyPr>
          <a:lstStyle/>
          <a:p>
            <a:r>
              <a:rPr lang="en-US" dirty="0">
                <a:solidFill>
                  <a:schemeClr val="bg1"/>
                </a:solidFill>
                <a:latin typeface="+mn-lt"/>
              </a:rPr>
              <a:t>Recall three common misconceptions about human trafficking and debunk those prevalent myths with facts</a:t>
            </a: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832194" y="4219633"/>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832194" y="3236095"/>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557277" y="3193958"/>
            <a:ext cx="4641555" cy="830997"/>
          </a:xfrm>
          <a:prstGeom prst="rect">
            <a:avLst/>
          </a:prstGeom>
          <a:noFill/>
        </p:spPr>
        <p:txBody>
          <a:bodyPr wrap="square" lIns="0" tIns="0" rIns="0" bIns="0" rtlCol="0">
            <a:spAutoFit/>
          </a:bodyPr>
          <a:lstStyle/>
          <a:p>
            <a:r>
              <a:rPr lang="en-US" dirty="0">
                <a:solidFill>
                  <a:schemeClr val="bg1"/>
                </a:solidFill>
                <a:latin typeface="+mn-lt"/>
              </a:rPr>
              <a:t>Evaluate credibility of resources based on citations, publication dates, and source reliability</a:t>
            </a:r>
          </a:p>
        </p:txBody>
      </p:sp>
      <p:sp>
        <p:nvSpPr>
          <p:cNvPr id="16" name="Subtitle 2">
            <a:extLst>
              <a:ext uri="{FF2B5EF4-FFF2-40B4-BE49-F238E27FC236}">
                <a16:creationId xmlns:a16="http://schemas.microsoft.com/office/drawing/2014/main" id="{7DB5DF9D-DA56-4B82-AD68-D136A01272CB}"/>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spTree>
    <p:extLst>
      <p:ext uri="{BB962C8B-B14F-4D97-AF65-F5344CB8AC3E}">
        <p14:creationId xmlns:p14="http://schemas.microsoft.com/office/powerpoint/2010/main" val="337380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1918840" y="788148"/>
            <a:ext cx="8354319" cy="16450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800" cap="all" dirty="0">
                <a:latin typeface="+mj-lt"/>
              </a:rPr>
              <a:t>Warm-Up or </a:t>
            </a:r>
            <a:br>
              <a:rPr lang="en-US" sz="4800" cap="all" dirty="0">
                <a:latin typeface="+mj-lt"/>
              </a:rPr>
            </a:br>
            <a:r>
              <a:rPr lang="en-US" sz="4800" cap="all" dirty="0">
                <a:solidFill>
                  <a:schemeClr val="accent2"/>
                </a:solidFill>
                <a:latin typeface="+mj-lt"/>
              </a:rPr>
              <a:t>Ice Breaker</a:t>
            </a:r>
          </a:p>
        </p:txBody>
      </p:sp>
      <p:sp>
        <p:nvSpPr>
          <p:cNvPr id="6" name="Rectangle: Rounded Corners 5">
            <a:extLst>
              <a:ext uri="{FF2B5EF4-FFF2-40B4-BE49-F238E27FC236}">
                <a16:creationId xmlns:a16="http://schemas.microsoft.com/office/drawing/2014/main" id="{28ED0803-20D0-5AB7-0418-5C281C503AE4}"/>
              </a:ext>
            </a:extLst>
          </p:cNvPr>
          <p:cNvSpPr/>
          <p:nvPr/>
        </p:nvSpPr>
        <p:spPr>
          <a:xfrm>
            <a:off x="2957592" y="4166819"/>
            <a:ext cx="6276813" cy="10251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mn-lt"/>
              </a:rPr>
              <a:t>Start with a warm-up or icebreaker activity to get the discussion going!</a:t>
            </a:r>
          </a:p>
        </p:txBody>
      </p:sp>
    </p:spTree>
    <p:extLst>
      <p:ext uri="{BB962C8B-B14F-4D97-AF65-F5344CB8AC3E}">
        <p14:creationId xmlns:p14="http://schemas.microsoft.com/office/powerpoint/2010/main" val="283029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dirty="0">
                <a:latin typeface="+mj-lt"/>
              </a:rPr>
              <a:t>BACKGROUND</a:t>
            </a:r>
          </a:p>
          <a:p>
            <a:pPr marL="0" indent="0">
              <a:lnSpc>
                <a:spcPct val="100000"/>
              </a:lnSpc>
              <a:spcBef>
                <a:spcPts val="600"/>
              </a:spcBef>
              <a:buNone/>
            </a:pPr>
            <a:r>
              <a:rPr lang="en-US" sz="4000"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159781"/>
            <a:ext cx="5002239" cy="1938992"/>
          </a:xfrm>
          <a:prstGeom prst="rect">
            <a:avLst/>
          </a:prstGeom>
          <a:noFill/>
        </p:spPr>
        <p:txBody>
          <a:bodyPr wrap="square" lIns="0" tIns="0" rIns="0" bIns="0" rtlCol="0">
            <a:spAutoFit/>
          </a:bodyPr>
          <a:lstStyle/>
          <a:p>
            <a:r>
              <a:rPr lang="en-US" sz="1400" dirty="0">
                <a:latin typeface="+mn-lt"/>
              </a:rPr>
              <a:t>In the field of human trafficking, there are many misconceptions. Many people think of trafficking only in terms of international kidnappings, where victims are captured abroad, imprisoned, and sold on the black market. Some other common misconceptions are that most victims are kidnapped and physically detained by perpetrators, that victims are usually not U.S. citizens, or that trafficking is not problematic in their local jurisdictions. Traffickers prey on vulnerabilities, not demographics.</a:t>
            </a: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n-lt"/>
              </a:rPr>
              <a:t>WHAT YOU NEED TO KNOW</a:t>
            </a:r>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967931" y="4163422"/>
            <a:ext cx="8229362" cy="738664"/>
          </a:xfrm>
          <a:prstGeom prst="rect">
            <a:avLst/>
          </a:prstGeom>
          <a:noFill/>
        </p:spPr>
        <p:txBody>
          <a:bodyPr wrap="square" lIns="0" tIns="0" rIns="0" bIns="0" rtlCol="0">
            <a:spAutoFit/>
          </a:bodyPr>
          <a:lstStyle/>
          <a:p>
            <a:r>
              <a:rPr lang="en-US" sz="2400" dirty="0">
                <a:latin typeface="+mn-lt"/>
              </a:rPr>
              <a:t>It is important to understand the nuances of trafficking, and to realize that trafficking can occur anywhere, to anyone. </a:t>
            </a:r>
            <a:endParaRPr lang="en-US" sz="1800" dirty="0">
              <a:solidFill>
                <a:schemeClr val="accent3"/>
              </a:solidFill>
              <a:latin typeface="+mn-lt"/>
            </a:endParaRPr>
          </a:p>
        </p:txBody>
      </p:sp>
    </p:spTree>
    <p:extLst>
      <p:ext uri="{BB962C8B-B14F-4D97-AF65-F5344CB8AC3E}">
        <p14:creationId xmlns:p14="http://schemas.microsoft.com/office/powerpoint/2010/main" val="365622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585341" y="932637"/>
            <a:ext cx="8354319"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DISCUSSION</a:t>
            </a:r>
          </a:p>
        </p:txBody>
      </p:sp>
      <p:sp>
        <p:nvSpPr>
          <p:cNvPr id="3" name="TextBox 2">
            <a:extLst>
              <a:ext uri="{FF2B5EF4-FFF2-40B4-BE49-F238E27FC236}">
                <a16:creationId xmlns:a16="http://schemas.microsoft.com/office/drawing/2014/main" id="{65327F53-6A07-4157-91CD-5C33A596E7C6}"/>
              </a:ext>
            </a:extLst>
          </p:cNvPr>
          <p:cNvSpPr txBox="1"/>
          <p:nvPr/>
        </p:nvSpPr>
        <p:spPr>
          <a:xfrm>
            <a:off x="1047337" y="1806980"/>
            <a:ext cx="10097325" cy="216982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What are some ideas you have about human trafficking?</a:t>
            </a:r>
          </a:p>
          <a:p>
            <a:pPr marL="285750" indent="-285750">
              <a:spcAft>
                <a:spcPts val="600"/>
              </a:spcAft>
              <a:buFont typeface="Arial" panose="020B0604020202020204" pitchFamily="34" charset="0"/>
              <a:buChar char="•"/>
            </a:pPr>
            <a:r>
              <a:rPr lang="en-US" sz="2000" dirty="0"/>
              <a:t>Where have you learned about human trafficking (e.g., movies, TV shows, social media, etc.)?</a:t>
            </a:r>
          </a:p>
          <a:p>
            <a:pPr marL="285750" indent="-285750">
              <a:spcAft>
                <a:spcPts val="600"/>
              </a:spcAft>
              <a:buFont typeface="Arial" panose="020B0604020202020204" pitchFamily="34" charset="0"/>
              <a:buChar char="•"/>
            </a:pPr>
            <a:r>
              <a:rPr lang="en-US" sz="2000" dirty="0"/>
              <a:t>why might someone be at risk for trafficking?</a:t>
            </a:r>
          </a:p>
          <a:p>
            <a:pPr marL="285750" indent="-285750">
              <a:spcAft>
                <a:spcPts val="600"/>
              </a:spcAft>
              <a:buFont typeface="Arial" panose="020B0604020202020204" pitchFamily="34" charset="0"/>
              <a:buChar char="•"/>
            </a:pPr>
            <a:r>
              <a:rPr lang="en-US" sz="2000" dirty="0"/>
              <a:t>How can you be better informed about trafficking myths and facts? What are some ways you can verify whether or not information is true?</a:t>
            </a:r>
          </a:p>
        </p:txBody>
      </p:sp>
    </p:spTree>
    <p:extLst>
      <p:ext uri="{BB962C8B-B14F-4D97-AF65-F5344CB8AC3E}">
        <p14:creationId xmlns:p14="http://schemas.microsoft.com/office/powerpoint/2010/main" val="4181599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2779251" y="909839"/>
            <a:ext cx="4264390"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LEARNING </a:t>
            </a:r>
          </a:p>
          <a:p>
            <a:pPr marL="0" indent="0" algn="ctr">
              <a:buNone/>
            </a:pPr>
            <a:r>
              <a:rPr lang="en-US" sz="4000" dirty="0">
                <a:solidFill>
                  <a:schemeClr val="accent2"/>
                </a:solidFill>
                <a:latin typeface="+mj-lt"/>
              </a:rPr>
              <a:t>IN ACTION</a:t>
            </a: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pic>
        <p:nvPicPr>
          <p:cNvPr id="5" name="Graphic 4" descr="Thumbs Down with solid fill">
            <a:extLst>
              <a:ext uri="{FF2B5EF4-FFF2-40B4-BE49-F238E27FC236}">
                <a16:creationId xmlns:a16="http://schemas.microsoft.com/office/drawing/2014/main" id="{791786FE-D986-6521-C736-68549A2067A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45588" y="4529989"/>
            <a:ext cx="1371600" cy="1371600"/>
          </a:xfrm>
          <a:prstGeom prst="rect">
            <a:avLst/>
          </a:prstGeom>
        </p:spPr>
      </p:pic>
      <p:pic>
        <p:nvPicPr>
          <p:cNvPr id="6" name="Graphic 5" descr="Thumbs up sign with solid fill">
            <a:extLst>
              <a:ext uri="{FF2B5EF4-FFF2-40B4-BE49-F238E27FC236}">
                <a16:creationId xmlns:a16="http://schemas.microsoft.com/office/drawing/2014/main" id="{2B0D78D9-0E84-8404-74C9-8FB43712A8F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89666" y="4529989"/>
            <a:ext cx="1371600" cy="1371600"/>
          </a:xfrm>
          <a:prstGeom prst="rect">
            <a:avLst/>
          </a:prstGeom>
        </p:spPr>
      </p:pic>
      <p:sp>
        <p:nvSpPr>
          <p:cNvPr id="7" name="TextBox 6">
            <a:extLst>
              <a:ext uri="{FF2B5EF4-FFF2-40B4-BE49-F238E27FC236}">
                <a16:creationId xmlns:a16="http://schemas.microsoft.com/office/drawing/2014/main" id="{1E7C2A0A-A528-499B-0761-C4AB6081B9FF}"/>
              </a:ext>
            </a:extLst>
          </p:cNvPr>
          <p:cNvSpPr txBox="1"/>
          <p:nvPr/>
        </p:nvSpPr>
        <p:spPr>
          <a:xfrm>
            <a:off x="734287" y="3508676"/>
            <a:ext cx="8354319" cy="120032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i="0" u="none" strike="noStrike" kern="1200" cap="none" spc="0" normalizeH="0" baseline="0" noProof="0" dirty="0">
                <a:ln>
                  <a:noFill/>
                </a:ln>
                <a:solidFill>
                  <a:srgbClr val="A5A5A5"/>
                </a:solidFill>
                <a:effectLst/>
                <a:uLnTx/>
                <a:uFillTx/>
                <a:latin typeface="+mj-lt"/>
                <a:ea typeface="+mn-ea"/>
                <a:cs typeface="+mn-cs"/>
              </a:rPr>
              <a:t>MYTH vs. FACT</a:t>
            </a:r>
          </a:p>
        </p:txBody>
      </p:sp>
    </p:spTree>
    <p:extLst>
      <p:ext uri="{BB962C8B-B14F-4D97-AF65-F5344CB8AC3E}">
        <p14:creationId xmlns:p14="http://schemas.microsoft.com/office/powerpoint/2010/main" val="64830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BB38BC-B27C-4D69-9BDC-1729D082BC77}"/>
              </a:ext>
            </a:extLst>
          </p:cNvPr>
          <p:cNvSpPr txBox="1">
            <a:spLocks/>
          </p:cNvSpPr>
          <p:nvPr/>
        </p:nvSpPr>
        <p:spPr>
          <a:xfrm>
            <a:off x="973296" y="602143"/>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CONNECTING</a:t>
            </a:r>
            <a:br>
              <a:rPr lang="en-US" sz="4000" dirty="0">
                <a:latin typeface="+mj-lt"/>
              </a:rPr>
            </a:br>
            <a:r>
              <a:rPr lang="en-US" sz="4000" dirty="0">
                <a:solidFill>
                  <a:schemeClr val="accent2"/>
                </a:solidFill>
                <a:latin typeface="+mj-lt"/>
              </a:rPr>
              <a:t>THE DOTS </a:t>
            </a:r>
          </a:p>
        </p:txBody>
      </p:sp>
      <p:sp>
        <p:nvSpPr>
          <p:cNvPr id="3" name="Rectangle: Rounded Corners 2">
            <a:extLst>
              <a:ext uri="{FF2B5EF4-FFF2-40B4-BE49-F238E27FC236}">
                <a16:creationId xmlns:a16="http://schemas.microsoft.com/office/drawing/2014/main" id="{3DBDF1B5-831D-4D26-BD28-BDDDD5BA82B0}"/>
              </a:ext>
            </a:extLst>
          </p:cNvPr>
          <p:cNvSpPr/>
          <p:nvPr/>
        </p:nvSpPr>
        <p:spPr>
          <a:xfrm>
            <a:off x="973297" y="1981886"/>
            <a:ext cx="8354319" cy="6119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latin typeface="+mn-lt"/>
              </a:rPr>
              <a:t>HOW DOES THIS RELATE TO HUMAN TRAFFICKING?</a:t>
            </a:r>
          </a:p>
        </p:txBody>
      </p:sp>
      <p:grpSp>
        <p:nvGrpSpPr>
          <p:cNvPr id="30" name="Group 29">
            <a:extLst>
              <a:ext uri="{FF2B5EF4-FFF2-40B4-BE49-F238E27FC236}">
                <a16:creationId xmlns:a16="http://schemas.microsoft.com/office/drawing/2014/main" id="{CEA087B0-C73B-4271-90F4-35E733F72ED9}"/>
              </a:ext>
            </a:extLst>
          </p:cNvPr>
          <p:cNvGrpSpPr/>
          <p:nvPr/>
        </p:nvGrpSpPr>
        <p:grpSpPr>
          <a:xfrm>
            <a:off x="532828" y="2877779"/>
            <a:ext cx="8966285" cy="1464231"/>
            <a:chOff x="304228" y="2827185"/>
            <a:chExt cx="8966285" cy="1464231"/>
          </a:xfrm>
        </p:grpSpPr>
        <p:sp>
          <p:nvSpPr>
            <p:cNvPr id="5" name="TextBox 4">
              <a:extLst>
                <a:ext uri="{FF2B5EF4-FFF2-40B4-BE49-F238E27FC236}">
                  <a16:creationId xmlns:a16="http://schemas.microsoft.com/office/drawing/2014/main" id="{D2A08CBD-8B70-4476-BBF1-C1D2B257CCD1}"/>
                </a:ext>
              </a:extLst>
            </p:cNvPr>
            <p:cNvSpPr txBox="1"/>
            <p:nvPr/>
          </p:nvSpPr>
          <p:spPr>
            <a:xfrm>
              <a:off x="916194" y="2827185"/>
              <a:ext cx="8354319" cy="1464231"/>
            </a:xfrm>
            <a:prstGeom prst="roundRect">
              <a:avLst/>
            </a:prstGeom>
            <a:solidFill>
              <a:schemeClr val="accent1">
                <a:lumMod val="20000"/>
                <a:lumOff val="80000"/>
              </a:schemeClr>
            </a:solidFill>
          </p:spPr>
          <p:txBody>
            <a:bodyPr wrap="square" rtlCol="0">
              <a:spAutoFit/>
            </a:bodyPr>
            <a:lstStyle/>
            <a:p>
              <a:r>
                <a:rPr lang="en-US" sz="2000" dirty="0"/>
                <a:t>Why is it important to have good information? Understanding the true nature and scope of trafficking ensures that we don’t assume that we aren’t at risk. With accurate knowledge of human trafficking, we realize that anyone can be affected.</a:t>
              </a:r>
            </a:p>
          </p:txBody>
        </p:sp>
        <p:sp>
          <p:nvSpPr>
            <p:cNvPr id="6" name="Oval 5">
              <a:extLst>
                <a:ext uri="{FF2B5EF4-FFF2-40B4-BE49-F238E27FC236}">
                  <a16:creationId xmlns:a16="http://schemas.microsoft.com/office/drawing/2014/main" id="{1C96A45F-3C12-4E10-9931-FD7A5945A53A}"/>
                </a:ext>
              </a:extLst>
            </p:cNvPr>
            <p:cNvSpPr>
              <a:spLocks noChangeAspect="1"/>
            </p:cNvSpPr>
            <p:nvPr/>
          </p:nvSpPr>
          <p:spPr>
            <a:xfrm>
              <a:off x="304228" y="3253317"/>
              <a:ext cx="611966" cy="61196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grpSp>
      <p:pic>
        <p:nvPicPr>
          <p:cNvPr id="20" name="Graphic 19" descr="Connected outline">
            <a:extLst>
              <a:ext uri="{FF2B5EF4-FFF2-40B4-BE49-F238E27FC236}">
                <a16:creationId xmlns:a16="http://schemas.microsoft.com/office/drawing/2014/main" id="{85766DB0-8636-4CD5-9F69-4E5840DB24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5421" y="524993"/>
            <a:ext cx="1277928" cy="1277928"/>
          </a:xfrm>
          <a:prstGeom prst="rect">
            <a:avLst/>
          </a:prstGeom>
        </p:spPr>
      </p:pic>
      <p:grpSp>
        <p:nvGrpSpPr>
          <p:cNvPr id="31" name="Group 30">
            <a:extLst>
              <a:ext uri="{FF2B5EF4-FFF2-40B4-BE49-F238E27FC236}">
                <a16:creationId xmlns:a16="http://schemas.microsoft.com/office/drawing/2014/main" id="{E87062F0-FC68-4A87-BD8D-FA2E10AC7178}"/>
              </a:ext>
            </a:extLst>
          </p:cNvPr>
          <p:cNvGrpSpPr/>
          <p:nvPr/>
        </p:nvGrpSpPr>
        <p:grpSpPr>
          <a:xfrm>
            <a:off x="551222" y="4317260"/>
            <a:ext cx="8966285" cy="1804749"/>
            <a:chOff x="320988" y="3842623"/>
            <a:chExt cx="9079514" cy="1522922"/>
          </a:xfrm>
        </p:grpSpPr>
        <p:sp>
          <p:nvSpPr>
            <p:cNvPr id="24" name="TextBox 23">
              <a:extLst>
                <a:ext uri="{FF2B5EF4-FFF2-40B4-BE49-F238E27FC236}">
                  <a16:creationId xmlns:a16="http://schemas.microsoft.com/office/drawing/2014/main" id="{86ECA88A-7F3F-4F84-B2E3-C0EDBA5CA9D4}"/>
                </a:ext>
              </a:extLst>
            </p:cNvPr>
            <p:cNvSpPr txBox="1"/>
            <p:nvPr/>
          </p:nvSpPr>
          <p:spPr>
            <a:xfrm>
              <a:off x="940683" y="3842623"/>
              <a:ext cx="8459819" cy="1522922"/>
            </a:xfrm>
            <a:prstGeom prst="roundRect">
              <a:avLst/>
            </a:prstGeom>
            <a:solidFill>
              <a:schemeClr val="accent6">
                <a:lumMod val="20000"/>
                <a:lumOff val="80000"/>
              </a:schemeClr>
            </a:solidFill>
          </p:spPr>
          <p:txBody>
            <a:bodyPr wrap="square" rtlCol="0">
              <a:spAutoFit/>
            </a:bodyPr>
            <a:lstStyle/>
            <a:p>
              <a:r>
                <a:rPr lang="en-US" sz="2000" dirty="0"/>
                <a:t>False information can be found and spread easily on the Internet. When reading articles, blogs, social media posts, and other things found online, it is important to verify sources, look for publication dates, and consider the credibility of the person or entity posting the information.</a:t>
              </a:r>
            </a:p>
          </p:txBody>
        </p:sp>
        <p:sp>
          <p:nvSpPr>
            <p:cNvPr id="25" name="Oval 24">
              <a:extLst>
                <a:ext uri="{FF2B5EF4-FFF2-40B4-BE49-F238E27FC236}">
                  <a16:creationId xmlns:a16="http://schemas.microsoft.com/office/drawing/2014/main" id="{A5A6DA76-196E-4CC1-8413-97C6F8C4367F}"/>
                </a:ext>
              </a:extLst>
            </p:cNvPr>
            <p:cNvSpPr>
              <a:spLocks noChangeAspect="1"/>
            </p:cNvSpPr>
            <p:nvPr/>
          </p:nvSpPr>
          <p:spPr>
            <a:xfrm>
              <a:off x="320988" y="4207234"/>
              <a:ext cx="611966" cy="516403"/>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grpSp>
    </p:spTree>
    <p:extLst>
      <p:ext uri="{BB962C8B-B14F-4D97-AF65-F5344CB8AC3E}">
        <p14:creationId xmlns:p14="http://schemas.microsoft.com/office/powerpoint/2010/main" val="2270228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729913A-906F-4FF6-BD15-F22F9B758F2B}"/>
              </a:ext>
            </a:extLst>
          </p:cNvPr>
          <p:cNvSpPr txBox="1">
            <a:spLocks/>
          </p:cNvSpPr>
          <p:nvPr/>
        </p:nvSpPr>
        <p:spPr>
          <a:xfrm>
            <a:off x="2937185" y="522748"/>
            <a:ext cx="6772200"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REFLECT </a:t>
            </a:r>
            <a:r>
              <a:rPr lang="en-US" sz="4000" dirty="0">
                <a:solidFill>
                  <a:schemeClr val="accent5"/>
                </a:solidFill>
                <a:latin typeface="+mj-lt"/>
              </a:rPr>
              <a:t>AND REVIEW</a:t>
            </a:r>
          </a:p>
        </p:txBody>
      </p:sp>
      <p:sp>
        <p:nvSpPr>
          <p:cNvPr id="9" name="TextBox 8">
            <a:extLst>
              <a:ext uri="{FF2B5EF4-FFF2-40B4-BE49-F238E27FC236}">
                <a16:creationId xmlns:a16="http://schemas.microsoft.com/office/drawing/2014/main" id="{A6B7AC59-74EE-4418-BD49-E9998F9466FB}"/>
              </a:ext>
            </a:extLst>
          </p:cNvPr>
          <p:cNvSpPr txBox="1"/>
          <p:nvPr/>
        </p:nvSpPr>
        <p:spPr>
          <a:xfrm>
            <a:off x="3047134" y="3285897"/>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grpSp>
        <p:nvGrpSpPr>
          <p:cNvPr id="12" name="Group 11">
            <a:extLst>
              <a:ext uri="{FF2B5EF4-FFF2-40B4-BE49-F238E27FC236}">
                <a16:creationId xmlns:a16="http://schemas.microsoft.com/office/drawing/2014/main" id="{1B0100CC-8009-403A-833F-45176F225209}"/>
              </a:ext>
            </a:extLst>
          </p:cNvPr>
          <p:cNvGrpSpPr/>
          <p:nvPr/>
        </p:nvGrpSpPr>
        <p:grpSpPr>
          <a:xfrm>
            <a:off x="2191407" y="1387573"/>
            <a:ext cx="3677309" cy="4776744"/>
            <a:chOff x="3630917" y="1790598"/>
            <a:chExt cx="2465079" cy="3527568"/>
          </a:xfrm>
        </p:grpSpPr>
        <p:sp>
          <p:nvSpPr>
            <p:cNvPr id="13" name="TextBox 12">
              <a:extLst>
                <a:ext uri="{FF2B5EF4-FFF2-40B4-BE49-F238E27FC236}">
                  <a16:creationId xmlns:a16="http://schemas.microsoft.com/office/drawing/2014/main" id="{96C345E1-BFC4-4358-88DA-B4BCCF216E58}"/>
                </a:ext>
              </a:extLst>
            </p:cNvPr>
            <p:cNvSpPr txBox="1">
              <a:spLocks/>
            </p:cNvSpPr>
            <p:nvPr/>
          </p:nvSpPr>
          <p:spPr>
            <a:xfrm>
              <a:off x="3630917" y="1790598"/>
              <a:ext cx="2465079" cy="3527568"/>
            </a:xfrm>
            <a:prstGeom prst="roundRect">
              <a:avLst/>
            </a:prstGeom>
            <a:solidFill>
              <a:schemeClr val="tx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ideas did you previously have about trafficking that were changed or challenged during this discussion?</a:t>
              </a:r>
            </a:p>
          </p:txBody>
        </p:sp>
        <p:pic>
          <p:nvPicPr>
            <p:cNvPr id="14" name="Graphic 13" descr="Signature outline">
              <a:extLst>
                <a:ext uri="{FF2B5EF4-FFF2-40B4-BE49-F238E27FC236}">
                  <a16:creationId xmlns:a16="http://schemas.microsoft.com/office/drawing/2014/main" id="{995114B1-387B-4210-95C9-7EEB07E2D7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16511" y="1878064"/>
              <a:ext cx="1371600" cy="1371600"/>
            </a:xfrm>
            <a:prstGeom prst="rect">
              <a:avLst/>
            </a:prstGeom>
          </p:spPr>
        </p:pic>
      </p:grpSp>
      <p:grpSp>
        <p:nvGrpSpPr>
          <p:cNvPr id="18" name="Group 17">
            <a:extLst>
              <a:ext uri="{FF2B5EF4-FFF2-40B4-BE49-F238E27FC236}">
                <a16:creationId xmlns:a16="http://schemas.microsoft.com/office/drawing/2014/main" id="{A3A452C6-8645-4CAE-8905-EB2AA8F74DD2}"/>
              </a:ext>
            </a:extLst>
          </p:cNvPr>
          <p:cNvGrpSpPr/>
          <p:nvPr/>
        </p:nvGrpSpPr>
        <p:grpSpPr>
          <a:xfrm>
            <a:off x="6323285" y="1387573"/>
            <a:ext cx="3600242" cy="4776744"/>
            <a:chOff x="6451957" y="1790598"/>
            <a:chExt cx="2465079" cy="3527568"/>
          </a:xfrm>
        </p:grpSpPr>
        <p:sp>
          <p:nvSpPr>
            <p:cNvPr id="19" name="TextBox 18">
              <a:extLst>
                <a:ext uri="{FF2B5EF4-FFF2-40B4-BE49-F238E27FC236}">
                  <a16:creationId xmlns:a16="http://schemas.microsoft.com/office/drawing/2014/main" id="{6D05309A-5CA1-4EC3-BCB0-40737229C0F3}"/>
                </a:ext>
              </a:extLst>
            </p:cNvPr>
            <p:cNvSpPr txBox="1">
              <a:spLocks/>
            </p:cNvSpPr>
            <p:nvPr/>
          </p:nvSpPr>
          <p:spPr>
            <a:xfrm>
              <a:off x="6451957" y="1790598"/>
              <a:ext cx="2465079" cy="3527568"/>
            </a:xfrm>
            <a:prstGeom prst="roundRect">
              <a:avLst/>
            </a:prstGeom>
            <a:solidFill>
              <a:schemeClr val="accent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are some ways that you can remain informed about human trafficking and individual vulnerabilities?</a:t>
              </a:r>
            </a:p>
          </p:txBody>
        </p:sp>
        <p:pic>
          <p:nvPicPr>
            <p:cNvPr id="20" name="Graphic 19" descr="Lights On outline">
              <a:extLst>
                <a:ext uri="{FF2B5EF4-FFF2-40B4-BE49-F238E27FC236}">
                  <a16:creationId xmlns:a16="http://schemas.microsoft.com/office/drawing/2014/main" id="{6D5DEA40-E35C-45E8-855C-B2A5E8428BB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998696" y="1892973"/>
              <a:ext cx="1371600" cy="1371600"/>
            </a:xfrm>
            <a:prstGeom prst="rect">
              <a:avLst/>
            </a:prstGeom>
          </p:spPr>
        </p:pic>
      </p:grpSp>
    </p:spTree>
    <p:extLst>
      <p:ext uri="{BB962C8B-B14F-4D97-AF65-F5344CB8AC3E}">
        <p14:creationId xmlns:p14="http://schemas.microsoft.com/office/powerpoint/2010/main" val="469033908"/>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5360c9f-67b9-47b7-96ea-14fada6ff540" xsi:nil="true"/>
    <lcf76f155ced4ddcb4097134ff3c332f xmlns="5a0f3f29-687d-42db-a63b-97a4217fe45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464F73-C402-42FC-8737-5561FE4C4758}">
  <ds:schemaRefs>
    <ds:schemaRef ds:uri="http://schemas.microsoft.com/sharepoint/v3/contenttype/forms"/>
  </ds:schemaRefs>
</ds:datastoreItem>
</file>

<file path=customXml/itemProps2.xml><?xml version="1.0" encoding="utf-8"?>
<ds:datastoreItem xmlns:ds="http://schemas.openxmlformats.org/officeDocument/2006/customXml" ds:itemID="{744905D5-21A8-40BF-98D0-4F32280507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24D4AE-FE6B-47BC-889C-8A28CFF5F231}">
  <ds:schemaRefs>
    <ds:schemaRef ds:uri="http://schemas.microsoft.com/office/2006/metadata/properties"/>
    <ds:schemaRef ds:uri="http://schemas.microsoft.com/office/infopath/2007/PartnerControls"/>
    <ds:schemaRef ds:uri="95360c9f-67b9-47b7-96ea-14fada6ff540"/>
    <ds:schemaRef ds:uri="5a0f3f29-687d-42db-a63b-97a4217fe45e"/>
  </ds:schemaRefs>
</ds:datastoreItem>
</file>

<file path=docProps/app.xml><?xml version="1.0" encoding="utf-8"?>
<Properties xmlns="http://schemas.openxmlformats.org/officeDocument/2006/extended-properties" xmlns:vt="http://schemas.openxmlformats.org/officeDocument/2006/docPropsVTypes">
  <Template/>
  <TotalTime>19398</TotalTime>
  <Words>993</Words>
  <Application>Microsoft Office PowerPoint</Application>
  <PresentationFormat>Widescreen</PresentationFormat>
  <Paragraphs>77</Paragraphs>
  <Slides>10</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 Black</vt:lpstr>
      <vt:lpstr>Arial</vt:lpstr>
      <vt:lpstr>Euphemia</vt:lpstr>
      <vt:lpstr>NimbusSan-RegIta</vt:lpstr>
      <vt:lpstr>Calibri</vt:lpstr>
      <vt:lpstr>Lato</vt:lpstr>
      <vt:lpstr>Times New Roman</vt:lpstr>
      <vt:lpstr>NimbusSan-Reg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26</cp:revision>
  <dcterms:created xsi:type="dcterms:W3CDTF">2021-05-20T17:45:16Z</dcterms:created>
  <dcterms:modified xsi:type="dcterms:W3CDTF">2023-12-20T18:38:25Z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0x010100BA8EDC413E8B0341B2F81D77ABB8D99C</vt:lpwstr>
  </property>
</Properties>
</file>