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handoutMasterIdLst>
    <p:handoutMasterId r:id="rId22"/>
  </p:handoutMasterIdLst>
  <p:sldIdLst>
    <p:sldId id="270" r:id="rId5"/>
    <p:sldId id="275" r:id="rId6"/>
    <p:sldId id="259" r:id="rId7"/>
    <p:sldId id="257" r:id="rId8"/>
    <p:sldId id="284" r:id="rId9"/>
    <p:sldId id="266" r:id="rId10"/>
    <p:sldId id="262" r:id="rId11"/>
    <p:sldId id="281" r:id="rId12"/>
    <p:sldId id="282" r:id="rId13"/>
    <p:sldId id="285" r:id="rId14"/>
    <p:sldId id="286" r:id="rId15"/>
    <p:sldId id="287" r:id="rId16"/>
    <p:sldId id="288" r:id="rId17"/>
    <p:sldId id="283" r:id="rId18"/>
    <p:sldId id="279" r:id="rId19"/>
    <p:sldId id="269" r:id="rId20"/>
  </p:sldIdLst>
  <p:sldSz cx="12192000" cy="6858000"/>
  <p:notesSz cx="6858000" cy="9144000"/>
  <p:embeddedFontLst>
    <p:embeddedFont>
      <p:font typeface="Arial Black" panose="020B0A04020102020204" pitchFamily="34" charset="0"/>
      <p:bold r:id="rId23"/>
    </p:embeddedFont>
    <p:embeddedFont>
      <p:font typeface="Calibri" panose="020F0502020204030204" pitchFamily="34" charset="0"/>
      <p:regular r:id="rId24"/>
      <p:bold r:id="rId25"/>
      <p:italic r:id="rId26"/>
      <p:boldItalic r:id="rId27"/>
    </p:embeddedFont>
    <p:embeddedFont>
      <p:font typeface="Euphemia" panose="020B0503040102020104" pitchFamily="34" charset="0"/>
      <p:regular r:id="rId28"/>
    </p:embeddedFont>
    <p:embeddedFont>
      <p:font typeface="Lato" panose="020F0502020204030203" pitchFamily="34" charset="0"/>
      <p:regular r:id="rId29"/>
      <p:bold r:id="rId30"/>
      <p:italic r:id="rId31"/>
      <p:boldItalic r:id="rId32"/>
    </p:embeddedFont>
    <p:embeddedFont>
      <p:font typeface="NimbusSan-Reg" panose="00000500000000000000" pitchFamily="50" charset="0"/>
      <p:regular r:id="rId33"/>
    </p:embeddedFont>
    <p:embeddedFont>
      <p:font typeface="NimbusSan-RegIta" panose="00000500000000000000" pitchFamily="50" charset="0"/>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50B98C-0078-4449-A4FD-3A5C01E9A4B2}" v="1" dt="2023-11-14T16:16:54.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1606" autoAdjust="0"/>
  </p:normalViewPr>
  <p:slideViewPr>
    <p:cSldViewPr snapToGrid="0">
      <p:cViewPr varScale="1">
        <p:scale>
          <a:sx n="65" d="100"/>
          <a:sy n="65" d="100"/>
        </p:scale>
        <p:origin x="1554"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microsoft.com/office/2015/10/relationships/revisionInfo" Target="revisionInfo.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E5E2-85DC-4CFC-8C3B-90A278D730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C7D500-2974-4F35-8CCC-B2905F9ED6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D71AF-1091-473E-BA21-A77202EED9B9}" type="datetimeFigureOut">
              <a:rPr lang="en-US" smtClean="0"/>
              <a:t>12/20/2023</a:t>
            </a:fld>
            <a:endParaRPr lang="en-US"/>
          </a:p>
        </p:txBody>
      </p:sp>
      <p:sp>
        <p:nvSpPr>
          <p:cNvPr id="4" name="Footer Placeholder 3">
            <a:extLst>
              <a:ext uri="{FF2B5EF4-FFF2-40B4-BE49-F238E27FC236}">
                <a16:creationId xmlns:a16="http://schemas.microsoft.com/office/drawing/2014/main" id="{3B0E1D1A-0F0A-4E01-8EFB-012B7259FC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A8AA3-8147-4778-BB7F-6DFC1B164D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A06BB-C6A2-4A6B-B532-AF7905F4A62B}" type="slidenum">
              <a:rPr lang="en-US" smtClean="0"/>
              <a:t>‹#›</a:t>
            </a:fld>
            <a:endParaRPr lang="en-US"/>
          </a:p>
        </p:txBody>
      </p:sp>
    </p:spTree>
    <p:extLst>
      <p:ext uri="{BB962C8B-B14F-4D97-AF65-F5344CB8AC3E}">
        <p14:creationId xmlns:p14="http://schemas.microsoft.com/office/powerpoint/2010/main" val="304245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40424-AF31-4896-A326-7D1547764B43}"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D72F6-E0AF-4BBB-A793-1772A3EFFF04}" type="slidenum">
              <a:rPr lang="en-US" smtClean="0"/>
              <a:t>‹#›</a:t>
            </a:fld>
            <a:endParaRPr lang="en-US"/>
          </a:p>
        </p:txBody>
      </p:sp>
    </p:spTree>
    <p:extLst>
      <p:ext uri="{BB962C8B-B14F-4D97-AF65-F5344CB8AC3E}">
        <p14:creationId xmlns:p14="http://schemas.microsoft.com/office/powerpoint/2010/main" val="155799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for this meeting: Human Trafficking Today activity.</a:t>
            </a:r>
          </a:p>
        </p:txBody>
      </p:sp>
      <p:sp>
        <p:nvSpPr>
          <p:cNvPr id="4" name="Slide Number Placeholder 3"/>
          <p:cNvSpPr>
            <a:spLocks noGrp="1"/>
          </p:cNvSpPr>
          <p:nvPr>
            <p:ph type="sldNum" sz="quarter" idx="5"/>
          </p:nvPr>
        </p:nvSpPr>
        <p:spPr/>
        <p:txBody>
          <a:bodyPr/>
          <a:lstStyle/>
          <a:p>
            <a:fld id="{A6DD72F6-E0AF-4BBB-A793-1772A3EFFF04}" type="slidenum">
              <a:rPr lang="en-US" smtClean="0"/>
              <a:t>2</a:t>
            </a:fld>
            <a:endParaRPr lang="en-US"/>
          </a:p>
        </p:txBody>
      </p:sp>
    </p:spTree>
    <p:extLst>
      <p:ext uri="{BB962C8B-B14F-4D97-AF65-F5344CB8AC3E}">
        <p14:creationId xmlns:p14="http://schemas.microsoft.com/office/powerpoint/2010/main" val="1307310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Human Trafficking Today: Review the short scenarios and determine whether the scenarios represent sex trafficking, labor trafficking, both, or some other type of violation or misconduct. Discuss the type of perpetrator, recruitment method, and behaviors, signs, or scenarios that indicate that something is wrong.</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Pose the following question in each scenario: If you were in this situation, what would you do? Talk about why individuals in these scenarios might initially feel safe, whether grooming techniques were used, and the first sign of something concerning or potentially unsafe. Facilitators should talk about school resources (such as counselors and reduced-fee lunches) and other sources of support (such as community centers and local organizations) that assist with human trafficking and other crimes.</a:t>
            </a:r>
            <a:endParaRPr lang="en-US" sz="1800" i="0" dirty="0"/>
          </a:p>
        </p:txBody>
      </p:sp>
      <p:sp>
        <p:nvSpPr>
          <p:cNvPr id="4" name="Slide Number Placeholder 3"/>
          <p:cNvSpPr>
            <a:spLocks noGrp="1"/>
          </p:cNvSpPr>
          <p:nvPr>
            <p:ph type="sldNum" sz="quarter" idx="5"/>
          </p:nvPr>
        </p:nvSpPr>
        <p:spPr/>
        <p:txBody>
          <a:bodyPr/>
          <a:lstStyle/>
          <a:p>
            <a:fld id="{A6DD72F6-E0AF-4BBB-A793-1772A3EFFF04}" type="slidenum">
              <a:rPr lang="en-US" smtClean="0"/>
              <a:t>11</a:t>
            </a:fld>
            <a:endParaRPr lang="en-US"/>
          </a:p>
        </p:txBody>
      </p:sp>
    </p:spTree>
    <p:extLst>
      <p:ext uri="{BB962C8B-B14F-4D97-AF65-F5344CB8AC3E}">
        <p14:creationId xmlns:p14="http://schemas.microsoft.com/office/powerpoint/2010/main" val="309234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Human Trafficking Today: Review the short scenarios and determine whether the scenarios represent sex trafficking, labor trafficking, both, or some other type of violation or misconduct. Discuss the type of perpetrator, recruitment method, and behaviors, signs, or scenarios that indicate that something is wrong.</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Pose the following question in each scenario: If you were in this situation, what would you do? Talk about why individuals in these scenarios might initially feel safe, whether grooming techniques were used, and the first sign of something concerning or potentially unsafe. Facilitators should talk about school resources (such as counselors and reduced-fee lunches) and other sources of support (such as community centers and local organizations) that assist with human trafficking and other crimes.</a:t>
            </a:r>
            <a:endParaRPr lang="en-US" sz="1800" i="0" dirty="0"/>
          </a:p>
        </p:txBody>
      </p:sp>
      <p:sp>
        <p:nvSpPr>
          <p:cNvPr id="4" name="Slide Number Placeholder 3"/>
          <p:cNvSpPr>
            <a:spLocks noGrp="1"/>
          </p:cNvSpPr>
          <p:nvPr>
            <p:ph type="sldNum" sz="quarter" idx="5"/>
          </p:nvPr>
        </p:nvSpPr>
        <p:spPr/>
        <p:txBody>
          <a:bodyPr/>
          <a:lstStyle/>
          <a:p>
            <a:fld id="{A6DD72F6-E0AF-4BBB-A793-1772A3EFFF04}" type="slidenum">
              <a:rPr lang="en-US" smtClean="0"/>
              <a:t>12</a:t>
            </a:fld>
            <a:endParaRPr lang="en-US"/>
          </a:p>
        </p:txBody>
      </p:sp>
    </p:spTree>
    <p:extLst>
      <p:ext uri="{BB962C8B-B14F-4D97-AF65-F5344CB8AC3E}">
        <p14:creationId xmlns:p14="http://schemas.microsoft.com/office/powerpoint/2010/main" val="3614368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Human Trafficking Today: Review the short scenarios and determine whether the scenarios represent sex trafficking, labor trafficking, both, or some other type of violation or misconduct. Discuss the type of perpetrator, recruitment method, and behaviors, signs, or scenarios that indicate that something is wrong.</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Pose the following question in each scenario: If you were in this situation, what would you do? Talk about why individuals in these scenarios might initially feel safe, whether grooming techniques were used, and the first sign of something concerning or potentially unsafe. Facilitators should talk about school resources (such as counselors and reduced-fee lunches) and other sources of support (such as community centers and local organizations) that assist with human trafficking and other crimes.</a:t>
            </a:r>
            <a:endParaRPr lang="en-US" sz="1800" i="0" dirty="0"/>
          </a:p>
        </p:txBody>
      </p:sp>
      <p:sp>
        <p:nvSpPr>
          <p:cNvPr id="4" name="Slide Number Placeholder 3"/>
          <p:cNvSpPr>
            <a:spLocks noGrp="1"/>
          </p:cNvSpPr>
          <p:nvPr>
            <p:ph type="sldNum" sz="quarter" idx="5"/>
          </p:nvPr>
        </p:nvSpPr>
        <p:spPr/>
        <p:txBody>
          <a:bodyPr/>
          <a:lstStyle/>
          <a:p>
            <a:fld id="{A6DD72F6-E0AF-4BBB-A793-1772A3EFFF04}" type="slidenum">
              <a:rPr lang="en-US" smtClean="0"/>
              <a:t>13</a:t>
            </a:fld>
            <a:endParaRPr lang="en-US"/>
          </a:p>
        </p:txBody>
      </p:sp>
    </p:spTree>
    <p:extLst>
      <p:ext uri="{BB962C8B-B14F-4D97-AF65-F5344CB8AC3E}">
        <p14:creationId xmlns:p14="http://schemas.microsoft.com/office/powerpoint/2010/main" val="2856636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dirty="0"/>
              <a:t>Think about your awareness week activity.</a:t>
            </a:r>
          </a:p>
          <a:p>
            <a:pPr marL="742950" lvl="1" indent="-285750" algn="l">
              <a:buFont typeface="Arial" panose="020B0604020202020204" pitchFamily="34" charset="0"/>
              <a:buChar char="•"/>
            </a:pPr>
            <a:r>
              <a:rPr lang="en-US" dirty="0"/>
              <a:t>What activities do you like to do?</a:t>
            </a:r>
          </a:p>
          <a:p>
            <a:pPr marL="742950" lvl="1" indent="-285750" algn="l">
              <a:buFont typeface="Arial" panose="020B0604020202020204" pitchFamily="34" charset="0"/>
              <a:buChar char="•"/>
            </a:pPr>
            <a:r>
              <a:rPr lang="en-US" dirty="0"/>
              <a:t>How could you incorporate those activities into your Human Trafficking Awareness Week activities?</a:t>
            </a:r>
          </a:p>
          <a:p>
            <a:pPr marL="0" indent="0" algn="l">
              <a:buFont typeface="Arial" panose="020B0604020202020204" pitchFamily="34" charset="0"/>
              <a:buNone/>
            </a:pPr>
            <a:endParaRPr lang="en-US" dirty="0"/>
          </a:p>
          <a:p>
            <a:pPr marL="285750" indent="-285750" algn="l">
              <a:buFont typeface="Arial" panose="020B0604020202020204" pitchFamily="34" charset="0"/>
              <a:buChar char="•"/>
            </a:pPr>
            <a:r>
              <a:rPr lang="en-US" dirty="0"/>
              <a:t>Think about everything that you’ve discussed over the past two months.</a:t>
            </a:r>
          </a:p>
          <a:p>
            <a:pPr marL="742950" lvl="1" indent="-285750" algn="l">
              <a:buFont typeface="Arial" panose="020B0604020202020204" pitchFamily="34" charset="0"/>
              <a:buChar char="•"/>
            </a:pPr>
            <a:r>
              <a:rPr lang="en-US" dirty="0"/>
              <a:t>What information would be most helpful for your peers to know? How can you convey that information to them in a way that is engaging?</a:t>
            </a:r>
          </a:p>
          <a:p>
            <a:pPr marL="742950" lvl="1" indent="-285750" algn="l">
              <a:buFont typeface="Arial" panose="020B0604020202020204" pitchFamily="34" charset="0"/>
              <a:buChar char="•"/>
            </a:pPr>
            <a:r>
              <a:rPr lang="en-US" dirty="0"/>
              <a:t>What are some healthy ways for you to process information and events around you? What are some ways you can practice self-care after seeing or hearing something traumatic?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D72F6-E0AF-4BBB-A793-1772A3EFFF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794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4D4D4F"/>
                </a:solidFill>
                <a:latin typeface="NimbusSan-RegIta"/>
              </a:rPr>
              <a:t>Have students respond to one or all of the following prompts (time-permitting):</a:t>
            </a:r>
          </a:p>
          <a:p>
            <a:pPr marL="285750" indent="-285750" algn="l">
              <a:buFont typeface="Arial" panose="020B0604020202020204" pitchFamily="34" charset="0"/>
              <a:buChar char="•"/>
            </a:pPr>
            <a:endParaRPr lang="en-US" sz="1800" b="0" i="1" u="none" strike="noStrike" baseline="0" dirty="0">
              <a:solidFill>
                <a:srgbClr val="4D4D4F"/>
              </a:solidFill>
              <a:latin typeface="NimbusSan-RegIta"/>
            </a:endParaRPr>
          </a:p>
          <a:p>
            <a:pPr marL="285750" indent="-285750" algn="l">
              <a:buFont typeface="Arial" panose="020B0604020202020204" pitchFamily="34" charset="0"/>
              <a:buChar char="•"/>
            </a:pPr>
            <a:r>
              <a:rPr lang="en-US" sz="1800" b="0" i="0" u="none" strike="noStrike" baseline="0" dirty="0">
                <a:solidFill>
                  <a:srgbClr val="4D4D4F"/>
                </a:solidFill>
                <a:latin typeface="NimbusSan-Reg"/>
              </a:rPr>
              <a:t>As you begin to plan your awareness week activity or activities, consider the process for planning an event and what steps you will take to prepare.</a:t>
            </a:r>
          </a:p>
          <a:p>
            <a:pPr marL="285750" indent="-285750" algn="l">
              <a:buFont typeface="Arial" panose="020B0604020202020204" pitchFamily="34" charset="0"/>
              <a:buChar char="•"/>
            </a:pPr>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Invite students to share their answers with the group.</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15</a:t>
            </a:fld>
            <a:endParaRPr lang="en-US"/>
          </a:p>
        </p:txBody>
      </p:sp>
    </p:spTree>
    <p:extLst>
      <p:ext uri="{BB962C8B-B14F-4D97-AF65-F5344CB8AC3E}">
        <p14:creationId xmlns:p14="http://schemas.microsoft.com/office/powerpoint/2010/main" val="106185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4E4E50"/>
                </a:solidFill>
                <a:latin typeface="NimbusSan-Reg"/>
              </a:rPr>
              <a:t>Choose an icebreaker or activity to help students get to know each other better.</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3</a:t>
            </a:fld>
            <a:endParaRPr lang="en-US"/>
          </a:p>
        </p:txBody>
      </p:sp>
    </p:spTree>
    <p:extLst>
      <p:ext uri="{BB962C8B-B14F-4D97-AF65-F5344CB8AC3E}">
        <p14:creationId xmlns:p14="http://schemas.microsoft.com/office/powerpoint/2010/main" val="405458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Tx/>
              <a:buChar char="-"/>
            </a:pPr>
            <a:r>
              <a:rPr lang="en-US" sz="1800" b="0" i="0" u="none" strike="noStrike" baseline="0" dirty="0">
                <a:solidFill>
                  <a:schemeClr val="bg2">
                    <a:lumMod val="10000"/>
                  </a:schemeClr>
                </a:solidFill>
                <a:latin typeface="NimbusSan-Reg"/>
              </a:rPr>
              <a:t>There are populations and groups that are more vulnerable to human trafficking. They include but are not limited to: </a:t>
            </a:r>
          </a:p>
          <a:p>
            <a:pPr marL="742950" lvl="1" indent="-285750" algn="l">
              <a:buFontTx/>
              <a:buChar char="-"/>
            </a:pPr>
            <a:r>
              <a:rPr lang="en-US" sz="1800" b="0" i="0" u="none" strike="noStrike" baseline="0" dirty="0">
                <a:solidFill>
                  <a:schemeClr val="bg2">
                    <a:lumMod val="10000"/>
                  </a:schemeClr>
                </a:solidFill>
                <a:latin typeface="NimbusSan-Reg"/>
              </a:rPr>
              <a:t>students who have run away or are experiencing homelessness</a:t>
            </a:r>
          </a:p>
          <a:p>
            <a:pPr marL="742950" lvl="1" indent="-285750" algn="l">
              <a:buFontTx/>
              <a:buChar char="-"/>
            </a:pPr>
            <a:r>
              <a:rPr lang="en-US" sz="1800" b="0" i="0" u="none" strike="noStrike" baseline="0" dirty="0">
                <a:solidFill>
                  <a:schemeClr val="bg2">
                    <a:lumMod val="10000"/>
                  </a:schemeClr>
                </a:solidFill>
                <a:latin typeface="NimbusSan-Reg"/>
              </a:rPr>
              <a:t>students who are or were in the child welfare or juvenile justice system</a:t>
            </a:r>
          </a:p>
          <a:p>
            <a:pPr marL="742950" lvl="1" indent="-285750" algn="l">
              <a:buFontTx/>
              <a:buChar char="-"/>
            </a:pPr>
            <a:r>
              <a:rPr lang="en-US" sz="1800" b="0" i="0" u="none" strike="noStrike" baseline="0" dirty="0">
                <a:solidFill>
                  <a:schemeClr val="bg2">
                    <a:lumMod val="10000"/>
                  </a:schemeClr>
                </a:solidFill>
                <a:latin typeface="NimbusSan-Reg"/>
              </a:rPr>
              <a:t>students who have dropped out of school</a:t>
            </a:r>
          </a:p>
          <a:p>
            <a:pPr marL="742950" lvl="1" indent="-285750" algn="l">
              <a:buFontTx/>
              <a:buChar char="-"/>
            </a:pPr>
            <a:r>
              <a:rPr lang="en-US" sz="1800" b="0" i="0" u="none" strike="noStrike" baseline="0" dirty="0">
                <a:solidFill>
                  <a:schemeClr val="bg2">
                    <a:lumMod val="10000"/>
                  </a:schemeClr>
                </a:solidFill>
                <a:latin typeface="NimbusSan-Reg"/>
              </a:rPr>
              <a:t>students with intellectual and developmental disabilities or differences</a:t>
            </a:r>
          </a:p>
          <a:p>
            <a:pPr marL="742950" lvl="1" indent="-285750" algn="l">
              <a:buFontTx/>
              <a:buChar char="-"/>
            </a:pPr>
            <a:r>
              <a:rPr lang="en-US" sz="1800" b="0" i="0" u="none" strike="noStrike" baseline="0" dirty="0">
                <a:solidFill>
                  <a:schemeClr val="bg2">
                    <a:lumMod val="10000"/>
                  </a:schemeClr>
                </a:solidFill>
                <a:latin typeface="NimbusSan-Reg"/>
              </a:rPr>
              <a:t>LGBTQ+ youth</a:t>
            </a:r>
          </a:p>
          <a:p>
            <a:pPr marL="742950" lvl="1" indent="-285750" algn="l">
              <a:buFontTx/>
              <a:buChar char="-"/>
            </a:pPr>
            <a:r>
              <a:rPr lang="en-US" sz="1800" b="0" i="0" u="none" strike="noStrike" baseline="0" dirty="0">
                <a:solidFill>
                  <a:schemeClr val="bg2">
                    <a:lumMod val="10000"/>
                  </a:schemeClr>
                </a:solidFill>
                <a:latin typeface="NimbusSan-Reg"/>
              </a:rPr>
              <a:t>unaccompanied migrant children</a:t>
            </a:r>
          </a:p>
          <a:p>
            <a:pPr marL="914400" lvl="2" indent="0" algn="l">
              <a:buFontTx/>
              <a:buNone/>
            </a:pPr>
            <a:endParaRPr lang="en-US" sz="1800" b="0" i="0" u="none" strike="noStrike" baseline="0" dirty="0">
              <a:solidFill>
                <a:schemeClr val="bg2">
                  <a:lumMod val="10000"/>
                </a:schemeClr>
              </a:solidFill>
              <a:latin typeface="NimbusSan-Reg"/>
            </a:endParaRPr>
          </a:p>
          <a:p>
            <a:pPr marL="285750" indent="-285750" algn="l">
              <a:buFontTx/>
              <a:buChar char="-"/>
            </a:pPr>
            <a:r>
              <a:rPr lang="en-US" sz="1800" b="0" i="0" u="none" strike="noStrike" baseline="0" dirty="0">
                <a:solidFill>
                  <a:schemeClr val="bg2">
                    <a:lumMod val="10000"/>
                  </a:schemeClr>
                </a:solidFill>
                <a:latin typeface="NimbusSan-Reg"/>
              </a:rPr>
              <a:t>There are other vulnerabilities that may make individuals more susceptible. They include but are not limited to: </a:t>
            </a:r>
          </a:p>
          <a:p>
            <a:pPr marL="742950" lvl="1" indent="-285750" algn="l">
              <a:buFontTx/>
              <a:buChar char="-"/>
            </a:pPr>
            <a:r>
              <a:rPr lang="en-US" sz="1800" b="0" i="0" u="none" strike="noStrike" baseline="0" dirty="0">
                <a:solidFill>
                  <a:schemeClr val="bg2">
                    <a:lumMod val="10000"/>
                  </a:schemeClr>
                </a:solidFill>
                <a:latin typeface="NimbusSan-Reg"/>
              </a:rPr>
              <a:t>romantic/sexual involvement with adult(s) over 18</a:t>
            </a:r>
          </a:p>
          <a:p>
            <a:pPr marL="742950" lvl="1" indent="-285750" algn="l">
              <a:buFontTx/>
              <a:buChar char="-"/>
            </a:pPr>
            <a:r>
              <a:rPr lang="en-US" sz="1800" b="0" i="0" u="none" strike="noStrike" baseline="0" dirty="0">
                <a:solidFill>
                  <a:schemeClr val="bg2">
                    <a:lumMod val="10000"/>
                  </a:schemeClr>
                </a:solidFill>
                <a:latin typeface="NimbusSan-Reg"/>
              </a:rPr>
              <a:t>substance use</a:t>
            </a:r>
          </a:p>
          <a:p>
            <a:pPr marL="742950" lvl="1" indent="-285750" algn="l">
              <a:buFontTx/>
              <a:buChar char="-"/>
            </a:pPr>
            <a:r>
              <a:rPr lang="en-US" sz="1800" b="0" i="0" u="none" strike="noStrike" baseline="0" dirty="0">
                <a:solidFill>
                  <a:schemeClr val="bg2">
                    <a:lumMod val="10000"/>
                  </a:schemeClr>
                </a:solidFill>
                <a:latin typeface="NimbusSan-Reg"/>
              </a:rPr>
              <a:t>isolation</a:t>
            </a:r>
          </a:p>
          <a:p>
            <a:pPr marL="742950" lvl="1" indent="-285750" algn="l">
              <a:buFontTx/>
              <a:buChar char="-"/>
            </a:pPr>
            <a:r>
              <a:rPr lang="en-US" sz="1800" b="0" i="0" u="none" strike="noStrike" baseline="0" dirty="0">
                <a:solidFill>
                  <a:schemeClr val="bg2">
                    <a:lumMod val="10000"/>
                  </a:schemeClr>
                </a:solidFill>
                <a:latin typeface="NimbusSan-Reg"/>
              </a:rPr>
              <a:t>trauma from other experiences</a:t>
            </a:r>
          </a:p>
          <a:p>
            <a:pPr marL="742950" lvl="1" indent="-285750" algn="l">
              <a:buFontTx/>
              <a:buChar char="-"/>
            </a:pPr>
            <a:r>
              <a:rPr lang="en-US" sz="1800" b="0" i="0" u="none" strike="noStrike" baseline="0" dirty="0">
                <a:solidFill>
                  <a:schemeClr val="bg2">
                    <a:lumMod val="10000"/>
                  </a:schemeClr>
                </a:solidFill>
                <a:latin typeface="NimbusSan-Reg"/>
              </a:rPr>
              <a:t>mental illness</a:t>
            </a:r>
          </a:p>
          <a:p>
            <a:pPr marL="742950" lvl="1" indent="-285750" algn="l">
              <a:buFontTx/>
              <a:buChar char="-"/>
            </a:pPr>
            <a:r>
              <a:rPr lang="en-US" sz="1800" b="0" i="0" u="none" strike="noStrike" baseline="0" dirty="0">
                <a:solidFill>
                  <a:schemeClr val="bg2">
                    <a:lumMod val="10000"/>
                  </a:schemeClr>
                </a:solidFill>
                <a:latin typeface="NimbusSan-Reg"/>
              </a:rPr>
              <a:t>youth disconnected from parents and trusted persons</a:t>
            </a:r>
          </a:p>
          <a:p>
            <a:pPr marL="742950" lvl="1" indent="-285750" algn="l">
              <a:buFontTx/>
              <a:buChar char="-"/>
            </a:pPr>
            <a:r>
              <a:rPr lang="en-US" sz="1800" b="0" i="0" u="none" strike="noStrike" baseline="0" dirty="0">
                <a:solidFill>
                  <a:schemeClr val="bg2">
                    <a:lumMod val="10000"/>
                  </a:schemeClr>
                </a:solidFill>
                <a:latin typeface="NimbusSan-Reg"/>
              </a:rPr>
              <a:t>gang involvement</a:t>
            </a:r>
          </a:p>
          <a:p>
            <a:pPr marL="742950" lvl="1" indent="-285750" algn="l">
              <a:buFontTx/>
              <a:buChar char="-"/>
            </a:pPr>
            <a:r>
              <a:rPr lang="en-US" sz="1800" b="0" i="0" u="none" strike="noStrike" baseline="0" dirty="0">
                <a:solidFill>
                  <a:schemeClr val="bg2">
                    <a:lumMod val="10000"/>
                  </a:schemeClr>
                </a:solidFill>
                <a:latin typeface="NimbusSan-Reg"/>
              </a:rPr>
              <a:t>emotional distress</a:t>
            </a:r>
          </a:p>
          <a:p>
            <a:pPr marL="742950" lvl="1" indent="-285750" algn="l">
              <a:buFontTx/>
              <a:buChar char="-"/>
            </a:pPr>
            <a:r>
              <a:rPr lang="en-US" sz="1800" b="0" i="0" u="none" strike="noStrike" baseline="0" dirty="0">
                <a:solidFill>
                  <a:schemeClr val="bg2">
                    <a:lumMod val="10000"/>
                  </a:schemeClr>
                </a:solidFill>
                <a:latin typeface="NimbusSan-Reg"/>
              </a:rPr>
              <a:t>lack of social support</a:t>
            </a:r>
          </a:p>
          <a:p>
            <a:pPr marL="0" indent="0" algn="l">
              <a:buFontTx/>
              <a:buNone/>
            </a:pPr>
            <a:endParaRPr lang="en-US" sz="1800" b="0" i="0" u="none" strike="noStrike" baseline="0" dirty="0">
              <a:solidFill>
                <a:schemeClr val="bg2">
                  <a:lumMod val="10000"/>
                </a:schemeClr>
              </a:solidFill>
              <a:latin typeface="NimbusSan-Reg"/>
            </a:endParaRPr>
          </a:p>
          <a:p>
            <a:pPr marL="285750" indent="-285750" algn="l">
              <a:buFontTx/>
              <a:buChar char="-"/>
            </a:pPr>
            <a:r>
              <a:rPr lang="en-US" sz="1800" b="0" i="0" u="none" strike="noStrike" baseline="0" dirty="0">
                <a:solidFill>
                  <a:schemeClr val="bg2">
                    <a:lumMod val="10000"/>
                  </a:schemeClr>
                </a:solidFill>
                <a:latin typeface="NimbusSan-Reg"/>
              </a:rPr>
              <a:t>There are many root issues that create these vulnerabilities, which in turn may lead to trafficking (like poverty, cultural norms, emotional and physical needs). Some of these factors create an environment that lures youth into trafficking.</a:t>
            </a:r>
          </a:p>
          <a:p>
            <a:pPr marL="742950" lvl="1" indent="-285750" algn="l">
              <a:buFontTx/>
              <a:buChar char="-"/>
            </a:pPr>
            <a:r>
              <a:rPr lang="en-US" sz="1800" b="0" i="0" u="none" strike="noStrike" baseline="0" dirty="0">
                <a:solidFill>
                  <a:schemeClr val="bg2">
                    <a:lumMod val="10000"/>
                  </a:schemeClr>
                </a:solidFill>
                <a:latin typeface="NimbusSan-Reg"/>
              </a:rPr>
              <a:t>It is helpful to understand that trafficking is normalized within some cultural communities. However, that does not mean it should be accepted.</a:t>
            </a:r>
          </a:p>
        </p:txBody>
      </p:sp>
      <p:sp>
        <p:nvSpPr>
          <p:cNvPr id="4" name="Slide Number Placeholder 3"/>
          <p:cNvSpPr>
            <a:spLocks noGrp="1"/>
          </p:cNvSpPr>
          <p:nvPr>
            <p:ph type="sldNum" sz="quarter" idx="5"/>
          </p:nvPr>
        </p:nvSpPr>
        <p:spPr/>
        <p:txBody>
          <a:bodyPr/>
          <a:lstStyle/>
          <a:p>
            <a:fld id="{A6DD72F6-E0AF-4BBB-A793-1772A3EFFF04}" type="slidenum">
              <a:rPr lang="en-US" smtClean="0"/>
              <a:t>4</a:t>
            </a:fld>
            <a:endParaRPr lang="en-US"/>
          </a:p>
        </p:txBody>
      </p:sp>
    </p:spTree>
    <p:extLst>
      <p:ext uri="{BB962C8B-B14F-4D97-AF65-F5344CB8AC3E}">
        <p14:creationId xmlns:p14="http://schemas.microsoft.com/office/powerpoint/2010/main" val="2740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dirty="0">
                <a:latin typeface="+mn-lt"/>
              </a:rPr>
              <a:t>Different geographical areas will have varied prevalence of trafficking depending on the populations in the areas. The exact number of cases in an area is likely unknown due to limited reporting and the hidden nature of trafficking</a:t>
            </a:r>
          </a:p>
          <a:p>
            <a:pPr marL="285750" indent="-285750">
              <a:buFontTx/>
              <a:buChar char="-"/>
            </a:pPr>
            <a:r>
              <a:rPr lang="en-US" sz="1800" dirty="0">
                <a:latin typeface="+mn-lt"/>
              </a:rPr>
              <a:t>Although trafficking can affect anyone, many subject matter experts agree that trafficking disproportionately affects certain populations more than others, like black, indigenous, and people of color, as well as individuals in the LGBTQ+ community.</a:t>
            </a:r>
          </a:p>
          <a:p>
            <a:endParaRPr lang="en-US" sz="1800" b="0" i="0" u="none" strike="noStrike" baseline="0" dirty="0">
              <a:solidFill>
                <a:srgbClr val="4D4D4F"/>
              </a:solidFill>
              <a:latin typeface="NimbusSan-Reg"/>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5</a:t>
            </a:fld>
            <a:endParaRPr lang="en-US"/>
          </a:p>
        </p:txBody>
      </p:sp>
    </p:spTree>
    <p:extLst>
      <p:ext uri="{BB962C8B-B14F-4D97-AF65-F5344CB8AC3E}">
        <p14:creationId xmlns:p14="http://schemas.microsoft.com/office/powerpoint/2010/main" val="239889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few of these questions to cover with your team. </a:t>
            </a:r>
          </a:p>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6</a:t>
            </a:fld>
            <a:endParaRPr lang="en-US"/>
          </a:p>
        </p:txBody>
      </p:sp>
    </p:spTree>
    <p:extLst>
      <p:ext uri="{BB962C8B-B14F-4D97-AF65-F5344CB8AC3E}">
        <p14:creationId xmlns:p14="http://schemas.microsoft.com/office/powerpoint/2010/main" val="191416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Human Trafficking Today: Review the short scenarios and determine whether the scenarios represent sex trafficking, labor trafficking, both, or some other type of violation or misconduct. Discuss the type of perpetrator, recruitment method, and behaviors, signs, or scenarios that indicate that something is wrong.</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Pose the following question in each scenario: If you were in this situation, what would you do? Talk about why individuals in these scenarios might initially feel safe, whether grooming techniques were used, and the first sign of something concerning or potentially unsafe. Facilitators should talk about school resources (such as counselors and reduced-fee lunches) and other sources of support (such as community centers and local organizations) that assist with human trafficking and other crimes.</a:t>
            </a:r>
            <a:endParaRPr lang="en-US" i="0" dirty="0"/>
          </a:p>
        </p:txBody>
      </p:sp>
      <p:sp>
        <p:nvSpPr>
          <p:cNvPr id="4" name="Slide Number Placeholder 3"/>
          <p:cNvSpPr>
            <a:spLocks noGrp="1"/>
          </p:cNvSpPr>
          <p:nvPr>
            <p:ph type="sldNum" sz="quarter" idx="5"/>
          </p:nvPr>
        </p:nvSpPr>
        <p:spPr/>
        <p:txBody>
          <a:bodyPr/>
          <a:lstStyle/>
          <a:p>
            <a:fld id="{A6DD72F6-E0AF-4BBB-A793-1772A3EFFF04}" type="slidenum">
              <a:rPr lang="en-US" smtClean="0"/>
              <a:t>7</a:t>
            </a:fld>
            <a:endParaRPr lang="en-US"/>
          </a:p>
        </p:txBody>
      </p:sp>
    </p:spTree>
    <p:extLst>
      <p:ext uri="{BB962C8B-B14F-4D97-AF65-F5344CB8AC3E}">
        <p14:creationId xmlns:p14="http://schemas.microsoft.com/office/powerpoint/2010/main" val="34348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Human Trafficking Today: Review the short scenarios and determine whether the scenarios represent sex trafficking, labor trafficking, both, or some other type of violation or misconduct. Discuss the type of perpetrator, recruitment method, and behaviors, signs, or scenarios that indicate that something is wrong.</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Pose the following question in each scenario: If you were in this situation, what would you do? Talk about why individuals in these scenarios might initially feel safe, whether grooming techniques were used, and the first sign of something concerning or potentially unsafe. Facilitators should talk about school resources (such as counselors and reduced-fee lunches) and other sources of support (such as community centers and local organizations) that assist with human trafficking and other crimes.</a:t>
            </a:r>
            <a:endParaRPr lang="en-US" sz="1800" i="0" dirty="0"/>
          </a:p>
        </p:txBody>
      </p:sp>
      <p:sp>
        <p:nvSpPr>
          <p:cNvPr id="4" name="Slide Number Placeholder 3"/>
          <p:cNvSpPr>
            <a:spLocks noGrp="1"/>
          </p:cNvSpPr>
          <p:nvPr>
            <p:ph type="sldNum" sz="quarter" idx="5"/>
          </p:nvPr>
        </p:nvSpPr>
        <p:spPr/>
        <p:txBody>
          <a:bodyPr/>
          <a:lstStyle/>
          <a:p>
            <a:fld id="{A6DD72F6-E0AF-4BBB-A793-1772A3EFFF04}" type="slidenum">
              <a:rPr lang="en-US" smtClean="0"/>
              <a:t>8</a:t>
            </a:fld>
            <a:endParaRPr lang="en-US"/>
          </a:p>
        </p:txBody>
      </p:sp>
    </p:spTree>
    <p:extLst>
      <p:ext uri="{BB962C8B-B14F-4D97-AF65-F5344CB8AC3E}">
        <p14:creationId xmlns:p14="http://schemas.microsoft.com/office/powerpoint/2010/main" val="428457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Human Trafficking Today: Review the short scenarios and determine whether the scenarios represent sex trafficking, labor trafficking, both, or some other type of violation or misconduct. Discuss the type of perpetrator, recruitment method, and behaviors, signs, or scenarios that indicate that something is wrong.</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Pose the following question in each scenario: If you were in this situation, what would you do? Talk about why individuals in these scenarios might initially feel safe, whether grooming techniques were used, and the first sign of something concerning or potentially unsafe. Facilitators should talk about school resources (such as counselors and reduced-fee lunches) and other sources of support (such as community centers and local organizations) that assist with human trafficking and other crimes.</a:t>
            </a:r>
            <a:endParaRPr lang="en-US" sz="1800" i="0" dirty="0"/>
          </a:p>
        </p:txBody>
      </p:sp>
      <p:sp>
        <p:nvSpPr>
          <p:cNvPr id="4" name="Slide Number Placeholder 3"/>
          <p:cNvSpPr>
            <a:spLocks noGrp="1"/>
          </p:cNvSpPr>
          <p:nvPr>
            <p:ph type="sldNum" sz="quarter" idx="5"/>
          </p:nvPr>
        </p:nvSpPr>
        <p:spPr/>
        <p:txBody>
          <a:bodyPr/>
          <a:lstStyle/>
          <a:p>
            <a:fld id="{A6DD72F6-E0AF-4BBB-A793-1772A3EFFF04}" type="slidenum">
              <a:rPr lang="en-US" smtClean="0"/>
              <a:t>9</a:t>
            </a:fld>
            <a:endParaRPr lang="en-US"/>
          </a:p>
        </p:txBody>
      </p:sp>
    </p:spTree>
    <p:extLst>
      <p:ext uri="{BB962C8B-B14F-4D97-AF65-F5344CB8AC3E}">
        <p14:creationId xmlns:p14="http://schemas.microsoft.com/office/powerpoint/2010/main" val="492037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Human Trafficking Today: Review the short scenarios and determine whether the scenarios represent sex trafficking, labor trafficking, both, or some other type of violation or misconduct. Discuss the type of perpetrator, recruitment method, and behaviors, signs, or scenarios that indicate that something is wrong.</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Pose the following question in each scenario: If you were in this situation, what would you do? Talk about why individuals in these scenarios might initially feel safe, whether grooming techniques were used, and the first sign of something concerning or potentially unsafe. Facilitators should talk about school resources (such as counselors and reduced-fee lunches) and other sources of support (such as community centers and local organizations) that assist with human trafficking and other crimes.</a:t>
            </a:r>
            <a:endParaRPr lang="en-US" sz="1800" i="0" dirty="0"/>
          </a:p>
        </p:txBody>
      </p:sp>
      <p:sp>
        <p:nvSpPr>
          <p:cNvPr id="4" name="Slide Number Placeholder 3"/>
          <p:cNvSpPr>
            <a:spLocks noGrp="1"/>
          </p:cNvSpPr>
          <p:nvPr>
            <p:ph type="sldNum" sz="quarter" idx="5"/>
          </p:nvPr>
        </p:nvSpPr>
        <p:spPr/>
        <p:txBody>
          <a:bodyPr/>
          <a:lstStyle/>
          <a:p>
            <a:fld id="{A6DD72F6-E0AF-4BBB-A793-1772A3EFFF04}" type="slidenum">
              <a:rPr lang="en-US" smtClean="0"/>
              <a:t>10</a:t>
            </a:fld>
            <a:endParaRPr lang="en-US"/>
          </a:p>
        </p:txBody>
      </p:sp>
    </p:spTree>
    <p:extLst>
      <p:ext uri="{BB962C8B-B14F-4D97-AF65-F5344CB8AC3E}">
        <p14:creationId xmlns:p14="http://schemas.microsoft.com/office/powerpoint/2010/main" val="4052200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10;&#10;Description automatically generated with medium confidence">
            <a:extLst>
              <a:ext uri="{FF2B5EF4-FFF2-40B4-BE49-F238E27FC236}">
                <a16:creationId xmlns:a16="http://schemas.microsoft.com/office/drawing/2014/main" id="{25E2A431-9E31-49F1-A4B3-6D6728A49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074920"/>
          </a:xfrm>
          <a:prstGeom prst="rect">
            <a:avLst/>
          </a:prstGeom>
        </p:spPr>
      </p:pic>
      <p:pic>
        <p:nvPicPr>
          <p:cNvPr id="8" name="Picture 7">
            <a:extLst>
              <a:ext uri="{FF2B5EF4-FFF2-40B4-BE49-F238E27FC236}">
                <a16:creationId xmlns:a16="http://schemas.microsoft.com/office/drawing/2014/main" id="{FB70AB5C-F334-4C16-883D-91F11AAE56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19186" y="4075146"/>
            <a:ext cx="2159743" cy="779294"/>
          </a:xfrm>
          <a:prstGeom prst="rect">
            <a:avLst/>
          </a:prstGeom>
        </p:spPr>
      </p:pic>
      <p:grpSp>
        <p:nvGrpSpPr>
          <p:cNvPr id="9" name="Group 8">
            <a:extLst>
              <a:ext uri="{FF2B5EF4-FFF2-40B4-BE49-F238E27FC236}">
                <a16:creationId xmlns:a16="http://schemas.microsoft.com/office/drawing/2014/main" id="{41E7A7C7-7474-48EE-B521-122FF1AC11BB}"/>
              </a:ext>
            </a:extLst>
          </p:cNvPr>
          <p:cNvGrpSpPr/>
          <p:nvPr userDrawn="1"/>
        </p:nvGrpSpPr>
        <p:grpSpPr>
          <a:xfrm>
            <a:off x="0" y="6181190"/>
            <a:ext cx="2194229" cy="676810"/>
            <a:chOff x="4812210" y="6107510"/>
            <a:chExt cx="2194229" cy="676810"/>
          </a:xfrm>
        </p:grpSpPr>
        <p:pic>
          <p:nvPicPr>
            <p:cNvPr id="10" name="Picture 9" descr="Logo&#10;&#10;Description automatically generated">
              <a:extLst>
                <a:ext uri="{FF2B5EF4-FFF2-40B4-BE49-F238E27FC236}">
                  <a16:creationId xmlns:a16="http://schemas.microsoft.com/office/drawing/2014/main" id="{317702A5-EC03-43B4-9F38-237BE2B4B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6107510"/>
              <a:ext cx="1015215" cy="676810"/>
            </a:xfrm>
            <a:prstGeom prst="rect">
              <a:avLst/>
            </a:prstGeom>
          </p:spPr>
        </p:pic>
        <p:sp>
          <p:nvSpPr>
            <p:cNvPr id="11" name="TextBox 10">
              <a:extLst>
                <a:ext uri="{FF2B5EF4-FFF2-40B4-BE49-F238E27FC236}">
                  <a16:creationId xmlns:a16="http://schemas.microsoft.com/office/drawing/2014/main" id="{B5F2DA14-DA8D-4501-AA82-FAFAA4269FEC}"/>
                </a:ext>
              </a:extLst>
            </p:cNvPr>
            <p:cNvSpPr txBox="1"/>
            <p:nvPr/>
          </p:nvSpPr>
          <p:spPr>
            <a:xfrm>
              <a:off x="4812210" y="6294229"/>
              <a:ext cx="1610420" cy="246221"/>
            </a:xfrm>
            <a:prstGeom prst="rect">
              <a:avLst/>
            </a:prstGeom>
            <a:noFill/>
          </p:spPr>
          <p:txBody>
            <a:bodyPr wrap="square" rtlCol="0">
              <a:spAutoFit/>
            </a:bodyPr>
            <a:lstStyle/>
            <a:p>
              <a:pPr algn="ctr"/>
              <a:r>
                <a:rPr lang="en-US" sz="1000" i="1" dirty="0">
                  <a:solidFill>
                    <a:srgbClr val="595959"/>
                  </a:solidFill>
                  <a:latin typeface="Lato" panose="020F0502020204030203" pitchFamily="34" charset="0"/>
                </a:rPr>
                <a:t>Brought to you by</a:t>
              </a:r>
            </a:p>
          </p:txBody>
        </p:sp>
      </p:grpSp>
    </p:spTree>
    <p:extLst>
      <p:ext uri="{BB962C8B-B14F-4D97-AF65-F5344CB8AC3E}">
        <p14:creationId xmlns:p14="http://schemas.microsoft.com/office/powerpoint/2010/main" val="18071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7BD2B0-B6A7-48FB-A906-2D8066F40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30" name="Picture 6">
            <a:extLst>
              <a:ext uri="{FF2B5EF4-FFF2-40B4-BE49-F238E27FC236}">
                <a16:creationId xmlns:a16="http://schemas.microsoft.com/office/drawing/2014/main" id="{71FC2710-3016-4961-925D-3B6C43F1B38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183318"/>
            <a:ext cx="12191998" cy="68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5C41DF-E641-4522-B79A-AD02A93B46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0" y="6358075"/>
            <a:ext cx="1615538" cy="582930"/>
          </a:xfrm>
          <a:prstGeom prst="rect">
            <a:avLst/>
          </a:prstGeom>
        </p:spPr>
      </p:pic>
      <p:pic>
        <p:nvPicPr>
          <p:cNvPr id="1031" name="Picture 7">
            <a:extLst>
              <a:ext uri="{FF2B5EF4-FFF2-40B4-BE49-F238E27FC236}">
                <a16:creationId xmlns:a16="http://schemas.microsoft.com/office/drawing/2014/main" id="{5FE42F0C-D667-4CFA-AA0B-3ABA1B1C6EBD}"/>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E2E7D-0087-43A2-B4EF-4D68A611E4F3}"/>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1" y="0"/>
            <a:ext cx="12192000" cy="6858000"/>
          </a:xfrm>
          <a:prstGeom prst="rect">
            <a:avLst/>
          </a:prstGeom>
          <a:noFill/>
        </p:spPr>
      </p:pic>
      <p:pic>
        <p:nvPicPr>
          <p:cNvPr id="8" name="Picture 7">
            <a:extLst>
              <a:ext uri="{FF2B5EF4-FFF2-40B4-BE49-F238E27FC236}">
                <a16:creationId xmlns:a16="http://schemas.microsoft.com/office/drawing/2014/main" id="{42D0C5F7-63EE-44C3-BBAD-4669B0B28286}"/>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rot="5400000">
            <a:off x="5753171" y="-5753172"/>
            <a:ext cx="685657" cy="12192000"/>
          </a:xfrm>
          <a:prstGeom prst="rect">
            <a:avLst/>
          </a:prstGeom>
        </p:spPr>
      </p:pic>
      <p:pic>
        <p:nvPicPr>
          <p:cNvPr id="10" name="Picture 9">
            <a:extLst>
              <a:ext uri="{FF2B5EF4-FFF2-40B4-BE49-F238E27FC236}">
                <a16:creationId xmlns:a16="http://schemas.microsoft.com/office/drawing/2014/main" id="{FEF684F2-0D72-41D3-B78E-B2FD4B8914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286430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0F5C7-1248-4D96-AF35-FCEF80A745B1}"/>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316493" y="0"/>
            <a:ext cx="1875508" cy="6858000"/>
          </a:xfrm>
          <a:prstGeom prst="rect">
            <a:avLst/>
          </a:prstGeom>
          <a:noFill/>
        </p:spPr>
      </p:pic>
      <p:pic>
        <p:nvPicPr>
          <p:cNvPr id="9" name="Picture 8">
            <a:extLst>
              <a:ext uri="{FF2B5EF4-FFF2-40B4-BE49-F238E27FC236}">
                <a16:creationId xmlns:a16="http://schemas.microsoft.com/office/drawing/2014/main" id="{69DC597D-9340-4C5E-9552-E330AA42B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9267" y="0"/>
            <a:ext cx="480060" cy="6858000"/>
          </a:xfrm>
          <a:prstGeom prst="rect">
            <a:avLst/>
          </a:prstGeom>
        </p:spPr>
      </p:pic>
      <p:pic>
        <p:nvPicPr>
          <p:cNvPr id="10" name="Picture 9">
            <a:extLst>
              <a:ext uri="{FF2B5EF4-FFF2-40B4-BE49-F238E27FC236}">
                <a16:creationId xmlns:a16="http://schemas.microsoft.com/office/drawing/2014/main" id="{C0CE2498-D417-4A27-8569-533D6CF450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6662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E7C079E1-8A94-4316-B353-37C1D2C76E07}"/>
              </a:ext>
            </a:extLst>
          </p:cNvPr>
          <p:cNvSpPr/>
          <p:nvPr userDrawn="1"/>
        </p:nvSpPr>
        <p:spPr>
          <a:xfrm>
            <a:off x="4468762" y="0"/>
            <a:ext cx="7723238" cy="6858000"/>
          </a:xfrm>
          <a:prstGeom prst="parallelogram">
            <a:avLst>
              <a:gd name="adj" fmla="val 336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phemia"/>
              <a:ea typeface="+mn-ea"/>
              <a:cs typeface="+mn-cs"/>
            </a:endParaRPr>
          </a:p>
        </p:txBody>
      </p:sp>
      <p:pic>
        <p:nvPicPr>
          <p:cNvPr id="8" name="Picture 7">
            <a:extLst>
              <a:ext uri="{FF2B5EF4-FFF2-40B4-BE49-F238E27FC236}">
                <a16:creationId xmlns:a16="http://schemas.microsoft.com/office/drawing/2014/main" id="{E0759C16-B672-4A89-BB26-25492EDEF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0260" y="6057715"/>
            <a:ext cx="1615538" cy="582930"/>
          </a:xfrm>
          <a:prstGeom prst="rect">
            <a:avLst/>
          </a:prstGeom>
        </p:spPr>
      </p:pic>
    </p:spTree>
    <p:extLst>
      <p:ext uri="{BB962C8B-B14F-4D97-AF65-F5344CB8AC3E}">
        <p14:creationId xmlns:p14="http://schemas.microsoft.com/office/powerpoint/2010/main" val="407866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BF093E-D456-4426-90D4-3C291802F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88231" y="5862262"/>
            <a:ext cx="1615538" cy="582930"/>
          </a:xfrm>
          <a:prstGeom prst="rect">
            <a:avLst/>
          </a:prstGeom>
        </p:spPr>
      </p:pic>
    </p:spTree>
    <p:extLst>
      <p:ext uri="{BB962C8B-B14F-4D97-AF65-F5344CB8AC3E}">
        <p14:creationId xmlns:p14="http://schemas.microsoft.com/office/powerpoint/2010/main" val="395442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C984CF-AD76-4AE9-87B7-2EAE819E58C3}"/>
              </a:ext>
            </a:extLst>
          </p:cNvPr>
          <p:cNvPicPr>
            <a:picLocks noChangeAspect="1"/>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096000" y="0"/>
            <a:ext cx="6096000" cy="6858000"/>
          </a:xfrm>
          <a:prstGeom prst="rect">
            <a:avLst/>
          </a:prstGeom>
          <a:noFill/>
        </p:spPr>
      </p:pic>
    </p:spTree>
    <p:extLst>
      <p:ext uri="{BB962C8B-B14F-4D97-AF65-F5344CB8AC3E}">
        <p14:creationId xmlns:p14="http://schemas.microsoft.com/office/powerpoint/2010/main" val="416202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4D16A-22C5-4803-B3B4-1E3723127B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59" b="-647"/>
          <a:stretch/>
        </p:blipFill>
        <p:spPr>
          <a:xfrm>
            <a:off x="0" y="0"/>
            <a:ext cx="12192000" cy="6235700"/>
          </a:xfrm>
          <a:prstGeom prst="rect">
            <a:avLst/>
          </a:prstGeom>
        </p:spPr>
      </p:pic>
      <p:pic>
        <p:nvPicPr>
          <p:cNvPr id="9" name="Picture 8">
            <a:extLst>
              <a:ext uri="{FF2B5EF4-FFF2-40B4-BE49-F238E27FC236}">
                <a16:creationId xmlns:a16="http://schemas.microsoft.com/office/drawing/2014/main" id="{108C03EB-F3FD-42E0-BD1E-F80F18744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25546" y="3593370"/>
            <a:ext cx="1615538" cy="582929"/>
          </a:xfrm>
          <a:prstGeom prst="rect">
            <a:avLst/>
          </a:prstGeom>
        </p:spPr>
      </p:pic>
    </p:spTree>
    <p:extLst>
      <p:ext uri="{BB962C8B-B14F-4D97-AF65-F5344CB8AC3E}">
        <p14:creationId xmlns:p14="http://schemas.microsoft.com/office/powerpoint/2010/main" val="344730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5C4CB-43E9-42F7-ABD2-628AE02050C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3270" y="25472"/>
            <a:ext cx="12192000" cy="6858000"/>
          </a:xfrm>
          <a:prstGeom prst="rect">
            <a:avLst/>
          </a:prstGeom>
          <a:noFill/>
        </p:spPr>
      </p:pic>
      <p:pic>
        <p:nvPicPr>
          <p:cNvPr id="9" name="Picture 8">
            <a:extLst>
              <a:ext uri="{FF2B5EF4-FFF2-40B4-BE49-F238E27FC236}">
                <a16:creationId xmlns:a16="http://schemas.microsoft.com/office/drawing/2014/main" id="{D36FB14B-E825-4680-9E5D-C7C5A3ADF91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3" name="Picture 12">
            <a:extLst>
              <a:ext uri="{FF2B5EF4-FFF2-40B4-BE49-F238E27FC236}">
                <a16:creationId xmlns:a16="http://schemas.microsoft.com/office/drawing/2014/main" id="{497DB7DC-CD18-413B-8433-4DA3136834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49414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382B3-7257-4718-93AE-39865AB7584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6" name="Picture 15">
            <a:extLst>
              <a:ext uri="{FF2B5EF4-FFF2-40B4-BE49-F238E27FC236}">
                <a16:creationId xmlns:a16="http://schemas.microsoft.com/office/drawing/2014/main" id="{AEA9D55A-220F-4DCB-BDE0-9C626ACBC73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9" name="Picture 18">
            <a:extLst>
              <a:ext uri="{FF2B5EF4-FFF2-40B4-BE49-F238E27FC236}">
                <a16:creationId xmlns:a16="http://schemas.microsoft.com/office/drawing/2014/main" id="{32E9569A-1163-40BE-856F-0FA34240C3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379405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5654F-10E1-4509-AC84-1865543D3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633"/>
            <a:ext cx="12192000" cy="3713480"/>
          </a:xfrm>
          <a:prstGeom prst="rect">
            <a:avLst/>
          </a:prstGeom>
        </p:spPr>
      </p:pic>
      <p:pic>
        <p:nvPicPr>
          <p:cNvPr id="7" name="Picture 6">
            <a:extLst>
              <a:ext uri="{FF2B5EF4-FFF2-40B4-BE49-F238E27FC236}">
                <a16:creationId xmlns:a16="http://schemas.microsoft.com/office/drawing/2014/main" id="{E0FE7F63-AB2D-48B9-ABFA-413D4BB59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10260" y="3137535"/>
            <a:ext cx="1615538" cy="582930"/>
          </a:xfrm>
          <a:prstGeom prst="rect">
            <a:avLst/>
          </a:prstGeom>
        </p:spPr>
      </p:pic>
    </p:spTree>
    <p:extLst>
      <p:ext uri="{BB962C8B-B14F-4D97-AF65-F5344CB8AC3E}">
        <p14:creationId xmlns:p14="http://schemas.microsoft.com/office/powerpoint/2010/main" val="299244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0BB8-D38C-4E8D-A932-28930CACCFD4}"/>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9" name="Picture 8">
            <a:extLst>
              <a:ext uri="{FF2B5EF4-FFF2-40B4-BE49-F238E27FC236}">
                <a16:creationId xmlns:a16="http://schemas.microsoft.com/office/drawing/2014/main" id="{855C7BCD-8FA4-4319-AC0D-26DC95C738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 name="Picture 9">
            <a:extLst>
              <a:ext uri="{FF2B5EF4-FFF2-40B4-BE49-F238E27FC236}">
                <a16:creationId xmlns:a16="http://schemas.microsoft.com/office/drawing/2014/main" id="{43B20BC9-0EC8-4FBE-B739-114899A2C15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2372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153E541C-C624-4A3D-AFDA-AAA2BBD1C02E}"/>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5605" cy="6858000"/>
          </a:xfrm>
          <a:prstGeom prst="rect">
            <a:avLst/>
          </a:prstGeom>
          <a:noFill/>
        </p:spPr>
      </p:pic>
      <p:sp>
        <p:nvSpPr>
          <p:cNvPr id="9" name="Rectangle 8">
            <a:extLst>
              <a:ext uri="{FF2B5EF4-FFF2-40B4-BE49-F238E27FC236}">
                <a16:creationId xmlns:a16="http://schemas.microsoft.com/office/drawing/2014/main" id="{957236E9-D6C9-478F-AA51-5907E553A8CF}"/>
              </a:ext>
            </a:extLst>
          </p:cNvPr>
          <p:cNvSpPr/>
          <p:nvPr userDrawn="1"/>
        </p:nvSpPr>
        <p:spPr>
          <a:xfrm>
            <a:off x="0" y="0"/>
            <a:ext cx="1221560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a:extLst>
              <a:ext uri="{FF2B5EF4-FFF2-40B4-BE49-F238E27FC236}">
                <a16:creationId xmlns:a16="http://schemas.microsoft.com/office/drawing/2014/main" id="{C50530CF-7DFD-4F7E-8A9A-9952905D044B}"/>
              </a:ext>
            </a:extLst>
          </p:cNvPr>
          <p:cNvPicPr>
            <a:picLocks noChangeAspect="1"/>
          </p:cNvPicPr>
          <p:nvPr userDrawn="1"/>
        </p:nvPicPr>
        <p:blipFill rotWithShape="1">
          <a:blip r:embed="rId4" cstate="screen">
            <a:duotone>
              <a:prstClr val="black"/>
              <a:schemeClr val="accent1">
                <a:tint val="45000"/>
                <a:satMod val="400000"/>
              </a:schemeClr>
            </a:duotone>
            <a:alphaModFix amt="35000"/>
            <a:extLst>
              <a:ext uri="{BEBA8EAE-BF5A-486C-A8C5-ECC9F3942E4B}">
                <a14:imgProps xmlns:a14="http://schemas.microsoft.com/office/drawing/2010/main">
                  <a14:imgLayer r:embed="rId5">
                    <a14:imgEffect>
                      <a14:brightnessContrast bright="-78000"/>
                    </a14:imgEffect>
                  </a14:imgLayer>
                </a14:imgProps>
              </a:ext>
              <a:ext uri="{28A0092B-C50C-407E-A947-70E740481C1C}">
                <a14:useLocalDpi xmlns:a14="http://schemas.microsoft.com/office/drawing/2010/main"/>
              </a:ext>
            </a:extLst>
          </a:blip>
          <a:srcRect/>
          <a:stretch/>
        </p:blipFill>
        <p:spPr>
          <a:xfrm>
            <a:off x="0" y="0"/>
            <a:ext cx="6971348" cy="6858000"/>
          </a:xfrm>
          <a:prstGeom prst="rect">
            <a:avLst/>
          </a:prstGeom>
        </p:spPr>
      </p:pic>
      <p:pic>
        <p:nvPicPr>
          <p:cNvPr id="32" name="Picture 31">
            <a:extLst>
              <a:ext uri="{FF2B5EF4-FFF2-40B4-BE49-F238E27FC236}">
                <a16:creationId xmlns:a16="http://schemas.microsoft.com/office/drawing/2014/main" id="{CC09987D-71A3-4813-B7A4-7F3359DE73C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115550" y="6107233"/>
            <a:ext cx="1900238" cy="685657"/>
          </a:xfrm>
          <a:prstGeom prst="rect">
            <a:avLst/>
          </a:prstGeom>
        </p:spPr>
      </p:pic>
    </p:spTree>
    <p:extLst>
      <p:ext uri="{BB962C8B-B14F-4D97-AF65-F5344CB8AC3E}">
        <p14:creationId xmlns:p14="http://schemas.microsoft.com/office/powerpoint/2010/main" val="367621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28791-A844-48FA-814C-ED7976A7EA65}"/>
              </a:ext>
            </a:extLst>
          </p:cNvPr>
          <p:cNvPicPr>
            <a:picLocks noChangeAspect="1"/>
          </p:cNvPicPr>
          <p:nvPr userDrawn="1"/>
        </p:nvPicPr>
        <p:blipFill rotWithShape="1">
          <a:blip r:embed="rId2" cstate="screen">
            <a:grayscl/>
            <a:alphaModFix amt="20000"/>
            <a:extLs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10" name="Picture 9">
            <a:extLst>
              <a:ext uri="{FF2B5EF4-FFF2-40B4-BE49-F238E27FC236}">
                <a16:creationId xmlns:a16="http://schemas.microsoft.com/office/drawing/2014/main" id="{86926DFB-CD10-4FBB-AC2F-EAEF948BB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1" name="Picture 10">
            <a:extLst>
              <a:ext uri="{FF2B5EF4-FFF2-40B4-BE49-F238E27FC236}">
                <a16:creationId xmlns:a16="http://schemas.microsoft.com/office/drawing/2014/main" id="{5B83E3E1-9760-45B5-8D4E-0EDF26CE42E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spTree>
    <p:extLst>
      <p:ext uri="{BB962C8B-B14F-4D97-AF65-F5344CB8AC3E}">
        <p14:creationId xmlns:p14="http://schemas.microsoft.com/office/powerpoint/2010/main" val="27168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5F89B-8A9F-4A43-9341-9E2018C0C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0A4A8-CC36-4FE8-9B03-27E6D039C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E672-F75F-4EA7-857B-344ECE0B1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CA60-134A-405D-ABD3-BD7CB312C0A9}" type="datetimeFigureOut">
              <a:rPr lang="en-US" smtClean="0"/>
              <a:t>12/20/2023</a:t>
            </a:fld>
            <a:endParaRPr lang="en-US"/>
          </a:p>
        </p:txBody>
      </p:sp>
      <p:sp>
        <p:nvSpPr>
          <p:cNvPr id="5" name="Footer Placeholder 4">
            <a:extLst>
              <a:ext uri="{FF2B5EF4-FFF2-40B4-BE49-F238E27FC236}">
                <a16:creationId xmlns:a16="http://schemas.microsoft.com/office/drawing/2014/main" id="{0AD25757-002F-4D07-ABD1-3F84DBB85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6367B-8B73-4DDB-950D-8F6FAE9DB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A070D-6B7F-44C4-8919-A9478B278F73}" type="slidenum">
              <a:rPr lang="en-US" smtClean="0"/>
              <a:t>‹#›</a:t>
            </a:fld>
            <a:endParaRPr lang="en-US"/>
          </a:p>
        </p:txBody>
      </p:sp>
    </p:spTree>
    <p:extLst>
      <p:ext uri="{BB962C8B-B14F-4D97-AF65-F5344CB8AC3E}">
        <p14:creationId xmlns:p14="http://schemas.microsoft.com/office/powerpoint/2010/main" val="244026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2E592-C61F-40E6-B87F-6C1EFE382C84}"/>
              </a:ext>
            </a:extLst>
          </p:cNvPr>
          <p:cNvSpPr txBox="1"/>
          <p:nvPr/>
        </p:nvSpPr>
        <p:spPr>
          <a:xfrm>
            <a:off x="407893" y="4731689"/>
            <a:ext cx="11376212" cy="646331"/>
          </a:xfrm>
          <a:prstGeom prst="rect">
            <a:avLst/>
          </a:prstGeom>
          <a:noFill/>
        </p:spPr>
        <p:txBody>
          <a:bodyPr wrap="square" rtlCol="0">
            <a:spAutoFit/>
          </a:bodyPr>
          <a:lstStyle/>
          <a:p>
            <a:pPr algn="ctr"/>
            <a:r>
              <a:rPr lang="en-US" sz="3600" dirty="0">
                <a:latin typeface="+mj-lt"/>
              </a:rPr>
              <a:t>GAUGING COMMUNITY RISK</a:t>
            </a:r>
          </a:p>
        </p:txBody>
      </p:sp>
      <p:sp>
        <p:nvSpPr>
          <p:cNvPr id="3" name="TextBox 2">
            <a:extLst>
              <a:ext uri="{FF2B5EF4-FFF2-40B4-BE49-F238E27FC236}">
                <a16:creationId xmlns:a16="http://schemas.microsoft.com/office/drawing/2014/main" id="{79EC6880-8B4C-4602-88F2-06BAFD73D8AC}"/>
              </a:ext>
            </a:extLst>
          </p:cNvPr>
          <p:cNvSpPr txBox="1"/>
          <p:nvPr/>
        </p:nvSpPr>
        <p:spPr>
          <a:xfrm>
            <a:off x="4236127" y="5378020"/>
            <a:ext cx="3719743" cy="400110"/>
          </a:xfrm>
          <a:prstGeom prst="rect">
            <a:avLst/>
          </a:prstGeom>
          <a:noFill/>
        </p:spPr>
        <p:txBody>
          <a:bodyPr wrap="square" rtlCol="0">
            <a:spAutoFit/>
          </a:bodyPr>
          <a:lstStyle/>
          <a:p>
            <a:pPr algn="ctr"/>
            <a:r>
              <a:rPr lang="en-US" sz="2000" i="1" dirty="0"/>
              <a:t>[School or Class Name]</a:t>
            </a:r>
          </a:p>
        </p:txBody>
      </p:sp>
      <p:sp>
        <p:nvSpPr>
          <p:cNvPr id="4" name="TextBox 3">
            <a:extLst>
              <a:ext uri="{FF2B5EF4-FFF2-40B4-BE49-F238E27FC236}">
                <a16:creationId xmlns:a16="http://schemas.microsoft.com/office/drawing/2014/main" id="{A49E042D-2897-1577-5EEA-65D0658604D2}"/>
              </a:ext>
            </a:extLst>
          </p:cNvPr>
          <p:cNvSpPr txBox="1"/>
          <p:nvPr/>
        </p:nvSpPr>
        <p:spPr>
          <a:xfrm>
            <a:off x="1603514" y="6101296"/>
            <a:ext cx="10363200" cy="646331"/>
          </a:xfrm>
          <a:prstGeom prst="rect">
            <a:avLst/>
          </a:prstGeom>
          <a:noFill/>
        </p:spPr>
        <p:txBody>
          <a:bodyPr wrap="square">
            <a:spAutoFit/>
          </a:bodyPr>
          <a:lstStyle/>
          <a:p>
            <a:pPr algn="r">
              <a:defRPr/>
            </a:pPr>
            <a:r>
              <a:rPr lang="en-US" sz="1200" dirty="0">
                <a:effectLst/>
                <a:latin typeface="Arial" panose="020B0604020202020204" pitchFamily="34" charset="0"/>
                <a:ea typeface="Arial" panose="020B0604020202020204" pitchFamily="34" charset="0"/>
                <a:cs typeface="Arial" panose="020B0604020202020204" pitchFamily="34" charset="0"/>
              </a:rPr>
              <a:t>This presentation was developed by the National White Collar Crime Center under grant # 2020-VT-BX-K001, awarded by the Office for Victims of Crime, Office of Justice Programs, U.S. Department of Justice. The opinions, findings, and conclusions or recommendations expressed in this presentation are those of the contributors and do not necessarily represent the official position of the U.S. Department of Justice.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99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610FB-A2D5-C012-9638-6052F29F5877}"/>
              </a:ext>
            </a:extLst>
          </p:cNvPr>
          <p:cNvSpPr txBox="1"/>
          <p:nvPr/>
        </p:nvSpPr>
        <p:spPr>
          <a:xfrm>
            <a:off x="136477" y="210026"/>
            <a:ext cx="8871045" cy="6647974"/>
          </a:xfrm>
          <a:prstGeom prst="rect">
            <a:avLst/>
          </a:prstGeom>
          <a:noFill/>
        </p:spPr>
        <p:txBody>
          <a:bodyPr wrap="square" lIns="0" tIns="0" rIns="0" bIns="0" rtlCol="0">
            <a:spAutoFit/>
          </a:bodyPr>
          <a:lstStyle/>
          <a:p>
            <a:pPr marL="457200" indent="-457200">
              <a:buFont typeface="+mj-lt"/>
              <a:buAutoNum type="arabicPeriod" startAt="6"/>
            </a:pPr>
            <a:r>
              <a:rPr lang="en-US" dirty="0"/>
              <a:t>Matt is a sophomore softball player. One of his goals is to be the youngest player on the varsity team, so he often stays after the team’s practice to work on his pitching and batting techniques. One of Matt’s coaches notices his efforts; he also notices that Matt is usually alone on the field and walks home by himself afterwards. He offers to help Matt hone his skills so that he might make the varsity team – he says that he usually charges a lot of money for private training sessions, but that he admires his drive and will work with him for free. Training goes well for a few weeks, but then he insists on driving Matt home afterwards. He tells Matt that he can’t keep coaching him for free, but that Matt could pay in another way – by having sex with him. The coach says that if Matt doesn’t get extra training, he won’t have a chance at making varsity.</a:t>
            </a:r>
          </a:p>
          <a:p>
            <a:pPr marL="457200" indent="-457200">
              <a:buAutoNum type="arabicPeriod" startAt="6"/>
            </a:pPr>
            <a:endParaRPr lang="en-US" dirty="0"/>
          </a:p>
          <a:p>
            <a:pPr marL="457200" indent="-457200">
              <a:buAutoNum type="arabicPeriod" startAt="6"/>
            </a:pPr>
            <a:r>
              <a:rPr lang="en-US" dirty="0"/>
              <a:t>Yan is a nanny living in the U.S. She knows some English, but she is from China and primarily speaks Mandarin. She recently began working full-time for a new family. The mother and father asked for Yan’s passport to make a copy, but then said they needed to keep it. They do not permit Yan to speak freely with her family members, who still live in China. Yan lives with the family, and sleeps in a very small room. She previously had a mattress, but it was taken from her room after she broke an expensive family heirloom, even though it was just an accident. Yan spends most of her time caring for the kids, cooking, and cleaning. Yan doesn’t cook meals for herself – she is only allowed to eat the family’s leftovers, and she doesn’t really get breaks to eat meals during the day. Yan gets paid less than minimum wage but sends almost all of her money to her family in China, as she isn’t allowed to leave the house without permission.</a:t>
            </a:r>
          </a:p>
        </p:txBody>
      </p:sp>
    </p:spTree>
    <p:extLst>
      <p:ext uri="{BB962C8B-B14F-4D97-AF65-F5344CB8AC3E}">
        <p14:creationId xmlns:p14="http://schemas.microsoft.com/office/powerpoint/2010/main" val="3720917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610FB-A2D5-C012-9638-6052F29F5877}"/>
              </a:ext>
            </a:extLst>
          </p:cNvPr>
          <p:cNvSpPr txBox="1"/>
          <p:nvPr/>
        </p:nvSpPr>
        <p:spPr>
          <a:xfrm>
            <a:off x="245659" y="659011"/>
            <a:ext cx="8871045" cy="5539978"/>
          </a:xfrm>
          <a:prstGeom prst="rect">
            <a:avLst/>
          </a:prstGeom>
          <a:noFill/>
        </p:spPr>
        <p:txBody>
          <a:bodyPr wrap="square" lIns="0" tIns="0" rIns="0" bIns="0" rtlCol="0">
            <a:spAutoFit/>
          </a:bodyPr>
          <a:lstStyle/>
          <a:p>
            <a:pPr marL="457200" indent="-457200">
              <a:buFont typeface="+mj-lt"/>
              <a:buAutoNum type="arabicPeriod" startAt="8"/>
            </a:pPr>
            <a:r>
              <a:rPr lang="en-US" dirty="0"/>
              <a:t>Ana was born and raised in Honduras. She remembers moving to the U.S. a few years ago – her family traveled across the border with many other people. They never received green cards or other documentation after they arrived in the U.S. Ana’s parents work in the farming industry, planting and harvesting crops, for the people that brought them to the U.S. They work during all daylight hours, and sometimes longer; Ana has never seen them being paid for their work. Ana’s family lives in trailers near the farm. Ana does go to school but has overheard her parents talking with their supervisors about taking Ana out of school and having her work as well.</a:t>
            </a:r>
          </a:p>
          <a:p>
            <a:pPr marL="457200" indent="-457200">
              <a:buAutoNum type="arabicPeriod" startAt="8"/>
            </a:pPr>
            <a:endParaRPr lang="en-US" dirty="0"/>
          </a:p>
          <a:p>
            <a:pPr marL="457200" indent="-457200">
              <a:buAutoNum type="arabicPeriod" startAt="8"/>
            </a:pPr>
            <a:r>
              <a:rPr lang="en-US" dirty="0"/>
              <a:t>Leo was raised in a household with a lot of domestic violence. When he turned 16, he left home to live with one of his friends. After staying there for a while, Leo’s friend said that he couldn’t keep living there, but thankfully Leo made some friends online who were in similar situations. They were living together at an abandoned property and invited Leo to stay with them. After staying there for a few nights, Leo found out that there was a lot of drug use and other illicit activities going on around the property. Then, an older man approached him and said if he wanted to keep living there, he would have to engage in sexual activities with the property owner. Leo doesn’t want to do that but doesn’t think he has anywhere else to go, nor does he have any other friends for emotional support.</a:t>
            </a:r>
          </a:p>
        </p:txBody>
      </p:sp>
    </p:spTree>
    <p:extLst>
      <p:ext uri="{BB962C8B-B14F-4D97-AF65-F5344CB8AC3E}">
        <p14:creationId xmlns:p14="http://schemas.microsoft.com/office/powerpoint/2010/main" val="1743519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610FB-A2D5-C012-9638-6052F29F5877}"/>
              </a:ext>
            </a:extLst>
          </p:cNvPr>
          <p:cNvSpPr txBox="1"/>
          <p:nvPr/>
        </p:nvSpPr>
        <p:spPr>
          <a:xfrm>
            <a:off x="641446" y="797510"/>
            <a:ext cx="8052179" cy="5262979"/>
          </a:xfrm>
          <a:prstGeom prst="rect">
            <a:avLst/>
          </a:prstGeom>
          <a:noFill/>
        </p:spPr>
        <p:txBody>
          <a:bodyPr wrap="square" lIns="0" tIns="0" rIns="0" bIns="0" rtlCol="0">
            <a:spAutoFit/>
          </a:bodyPr>
          <a:lstStyle/>
          <a:p>
            <a:r>
              <a:rPr lang="en-US" dirty="0"/>
              <a:t>10. Billy is a freshman in high school. One of his favorite after-school activities is playing video games with his friends online; some require additional purchases to complete the game. Billy’s mother prohibited Billy from making these purchases. While playing in multiplayer mode, Billy befriends another fellow gamer named Chuck, who is a more advanced player. Billy and Chuck begin forging a friendship - Chuck meets with Billy whenever he is online. Chuck spends his time listening to Billy talk about his day. Chuck rarely shares information about himself but is always finding a way to provide compliments and positive affirmations to Billy. Chuck invites Billy to play together, but Billy feels limited in his skill-level because he cannot purchase “expansion packs” to boost his playing ability. Chuck begins buying these expansion packs for Billy and jokingly says, “You’ll owe me later.” One day, Chuck asks Billy to meet him in the lobby area of their favorite game. Before starting, Chuck speaks to Billy in a very different tone and says that it is time for Billy to “pay off his debt.” When Billy questions what Chuck is talking about, Chuck tells Billy that because he has been paying for all of Billy’s in-game purchases, a debt looms over his head and if Billy does not pay Chuck back, Chuck will contact the police. Billy is scared and says that he will find a way to pay. Chuck demands explicit pictures of Billy as “payment” and says this is the only way to clear the debt.</a:t>
            </a:r>
          </a:p>
        </p:txBody>
      </p:sp>
    </p:spTree>
    <p:extLst>
      <p:ext uri="{BB962C8B-B14F-4D97-AF65-F5344CB8AC3E}">
        <p14:creationId xmlns:p14="http://schemas.microsoft.com/office/powerpoint/2010/main" val="428448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610FB-A2D5-C012-9638-6052F29F5877}"/>
              </a:ext>
            </a:extLst>
          </p:cNvPr>
          <p:cNvSpPr txBox="1"/>
          <p:nvPr/>
        </p:nvSpPr>
        <p:spPr>
          <a:xfrm>
            <a:off x="641446" y="797510"/>
            <a:ext cx="8052179" cy="5539978"/>
          </a:xfrm>
          <a:prstGeom prst="rect">
            <a:avLst/>
          </a:prstGeom>
          <a:noFill/>
        </p:spPr>
        <p:txBody>
          <a:bodyPr wrap="square" lIns="0" tIns="0" rIns="0" bIns="0" rtlCol="0">
            <a:spAutoFit/>
          </a:bodyPr>
          <a:lstStyle/>
          <a:p>
            <a:r>
              <a:rPr lang="en-US" dirty="0"/>
              <a:t>11. Alex is a senior in high school. Alex recently got accepted into college, which comes with a high tuition and other expenses. Although their family is supportive, family members can only assist by co-signing for student loans. Alex wants to be as self-sufficient as possible and begins looking for job postings on social media. Alex finds an opportunity to sell kitchen knives door-to-door. The pay range is well-above minimum wage and appears to have flexible hours. Without hesitation, Alex calls the phone number on the ad and is hired. Alex’s supervisor, Jerry, begins the onboarding process and lets Alex know that they will start next week. A few days later, Jerry calls Alex for their first assignment: Alex must travel overnight to a town a few hours away to sell in an “upscale neighborhood.” When Alex asked about the pay range, Jerry explains that Alex is only paid by commission, depending on the amount of merchandise sold. Although skeptical, Alex agrees to travel. Three months later, Alex is still working with Jerry, but the company’s name has changed. Alex is now being required to travel out of state to help the company expand to new markets. Jerry has become verbally abusive to Alex because Alex has not sold enough knives. Jerry told Alex that they are not allowed to take breaks and that Alex must spend longer hours advertising the knives. Based on their sales record, Alex has been making below minimum wage. In addition, Jerry is not paying for Alex’s hotel stays because they aren’t meeting daily sales quotas.</a:t>
            </a:r>
          </a:p>
        </p:txBody>
      </p:sp>
    </p:spTree>
    <p:extLst>
      <p:ext uri="{BB962C8B-B14F-4D97-AF65-F5344CB8AC3E}">
        <p14:creationId xmlns:p14="http://schemas.microsoft.com/office/powerpoint/2010/main" val="3843719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CBB38BC-B27C-4D69-9BDC-1729D082BC77}"/>
              </a:ext>
            </a:extLst>
          </p:cNvPr>
          <p:cNvSpPr txBox="1">
            <a:spLocks/>
          </p:cNvSpPr>
          <p:nvPr/>
        </p:nvSpPr>
        <p:spPr>
          <a:xfrm>
            <a:off x="973296" y="602143"/>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595959"/>
                </a:solidFill>
                <a:effectLst/>
                <a:uLnTx/>
                <a:uFillTx/>
                <a:latin typeface="Arial Black"/>
                <a:ea typeface="+mn-ea"/>
                <a:cs typeface="+mn-cs"/>
              </a:rPr>
              <a:t>CONNECTING</a:t>
            </a:r>
            <a:br>
              <a:rPr kumimoji="0" lang="en-US" sz="4000" b="0" i="0" u="none" strike="noStrike" kern="1200" cap="none" spc="0" normalizeH="0" baseline="0" noProof="0" dirty="0">
                <a:ln>
                  <a:noFill/>
                </a:ln>
                <a:solidFill>
                  <a:srgbClr val="595959"/>
                </a:solidFill>
                <a:effectLst/>
                <a:uLnTx/>
                <a:uFillTx/>
                <a:latin typeface="Arial Black"/>
                <a:ea typeface="+mn-ea"/>
                <a:cs typeface="+mn-cs"/>
              </a:rPr>
            </a:br>
            <a:r>
              <a:rPr kumimoji="0" lang="en-US" sz="4000" b="0" i="0" u="none" strike="noStrike" kern="1200" cap="none" spc="0" normalizeH="0" baseline="0" noProof="0" dirty="0">
                <a:ln>
                  <a:noFill/>
                </a:ln>
                <a:solidFill>
                  <a:srgbClr val="D9664B"/>
                </a:solidFill>
                <a:effectLst/>
                <a:uLnTx/>
                <a:uFillTx/>
                <a:latin typeface="Arial Black"/>
                <a:ea typeface="+mn-ea"/>
                <a:cs typeface="+mn-cs"/>
              </a:rPr>
              <a:t>THE DOTS </a:t>
            </a:r>
          </a:p>
        </p:txBody>
      </p:sp>
      <p:sp>
        <p:nvSpPr>
          <p:cNvPr id="3" name="Rectangle: Rounded Corners 2">
            <a:extLst>
              <a:ext uri="{FF2B5EF4-FFF2-40B4-BE49-F238E27FC236}">
                <a16:creationId xmlns:a16="http://schemas.microsoft.com/office/drawing/2014/main" id="{3DBDF1B5-831D-4D26-BD28-BDDDD5BA82B0}"/>
              </a:ext>
            </a:extLst>
          </p:cNvPr>
          <p:cNvSpPr/>
          <p:nvPr/>
        </p:nvSpPr>
        <p:spPr>
          <a:xfrm>
            <a:off x="973297" y="1981886"/>
            <a:ext cx="8354319" cy="6119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HOW DOES THIS RELATE TO HUMAN TRAFFICKING?</a:t>
            </a:r>
          </a:p>
        </p:txBody>
      </p:sp>
      <p:grpSp>
        <p:nvGrpSpPr>
          <p:cNvPr id="30" name="Group 29">
            <a:extLst>
              <a:ext uri="{FF2B5EF4-FFF2-40B4-BE49-F238E27FC236}">
                <a16:creationId xmlns:a16="http://schemas.microsoft.com/office/drawing/2014/main" id="{CEA087B0-C73B-4271-90F4-35E733F72ED9}"/>
              </a:ext>
            </a:extLst>
          </p:cNvPr>
          <p:cNvGrpSpPr/>
          <p:nvPr/>
        </p:nvGrpSpPr>
        <p:grpSpPr>
          <a:xfrm>
            <a:off x="520154" y="2877779"/>
            <a:ext cx="8978959" cy="1123712"/>
            <a:chOff x="291554" y="2827185"/>
            <a:chExt cx="8978959" cy="1123712"/>
          </a:xfrm>
        </p:grpSpPr>
        <p:sp>
          <p:nvSpPr>
            <p:cNvPr id="5" name="TextBox 4">
              <a:extLst>
                <a:ext uri="{FF2B5EF4-FFF2-40B4-BE49-F238E27FC236}">
                  <a16:creationId xmlns:a16="http://schemas.microsoft.com/office/drawing/2014/main" id="{D2A08CBD-8B70-4476-BBF1-C1D2B257CCD1}"/>
                </a:ext>
              </a:extLst>
            </p:cNvPr>
            <p:cNvSpPr txBox="1"/>
            <p:nvPr/>
          </p:nvSpPr>
          <p:spPr>
            <a:xfrm>
              <a:off x="916194" y="2827185"/>
              <a:ext cx="8354319" cy="1123712"/>
            </a:xfrm>
            <a:prstGeom prst="round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Think about your awareness week activity. What activities do you like to do? How could you incorporate those activities into your Human Trafficking Awareness Week activities?</a:t>
              </a:r>
            </a:p>
          </p:txBody>
        </p:sp>
        <p:sp>
          <p:nvSpPr>
            <p:cNvPr id="6" name="Oval 5">
              <a:extLst>
                <a:ext uri="{FF2B5EF4-FFF2-40B4-BE49-F238E27FC236}">
                  <a16:creationId xmlns:a16="http://schemas.microsoft.com/office/drawing/2014/main" id="{1C96A45F-3C12-4E10-9931-FD7A5945A53A}"/>
                </a:ext>
              </a:extLst>
            </p:cNvPr>
            <p:cNvSpPr>
              <a:spLocks noChangeAspect="1"/>
            </p:cNvSpPr>
            <p:nvPr/>
          </p:nvSpPr>
          <p:spPr>
            <a:xfrm>
              <a:off x="291554" y="2883706"/>
              <a:ext cx="611966" cy="61196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a:t>
              </a:r>
            </a:p>
          </p:txBody>
        </p:sp>
      </p:grpSp>
      <p:pic>
        <p:nvPicPr>
          <p:cNvPr id="20" name="Graphic 19" descr="Connected outline">
            <a:extLst>
              <a:ext uri="{FF2B5EF4-FFF2-40B4-BE49-F238E27FC236}">
                <a16:creationId xmlns:a16="http://schemas.microsoft.com/office/drawing/2014/main" id="{85766DB0-8636-4CD5-9F69-4E5840DB248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5421" y="524993"/>
            <a:ext cx="1277928" cy="1277928"/>
          </a:xfrm>
          <a:prstGeom prst="rect">
            <a:avLst/>
          </a:prstGeom>
        </p:spPr>
      </p:pic>
      <p:grpSp>
        <p:nvGrpSpPr>
          <p:cNvPr id="31" name="Group 30">
            <a:extLst>
              <a:ext uri="{FF2B5EF4-FFF2-40B4-BE49-F238E27FC236}">
                <a16:creationId xmlns:a16="http://schemas.microsoft.com/office/drawing/2014/main" id="{E87062F0-FC68-4A87-BD8D-FA2E10AC7178}"/>
              </a:ext>
            </a:extLst>
          </p:cNvPr>
          <p:cNvGrpSpPr/>
          <p:nvPr/>
        </p:nvGrpSpPr>
        <p:grpSpPr>
          <a:xfrm>
            <a:off x="522068" y="4043537"/>
            <a:ext cx="8966285" cy="1123712"/>
            <a:chOff x="320988" y="3842623"/>
            <a:chExt cx="9079514" cy="1123712"/>
          </a:xfrm>
        </p:grpSpPr>
        <p:sp>
          <p:nvSpPr>
            <p:cNvPr id="24" name="TextBox 23">
              <a:extLst>
                <a:ext uri="{FF2B5EF4-FFF2-40B4-BE49-F238E27FC236}">
                  <a16:creationId xmlns:a16="http://schemas.microsoft.com/office/drawing/2014/main" id="{86ECA88A-7F3F-4F84-B2E3-C0EDBA5CA9D4}"/>
                </a:ext>
              </a:extLst>
            </p:cNvPr>
            <p:cNvSpPr txBox="1"/>
            <p:nvPr/>
          </p:nvSpPr>
          <p:spPr>
            <a:xfrm>
              <a:off x="940683" y="3842623"/>
              <a:ext cx="8459819" cy="1123712"/>
            </a:xfrm>
            <a:prstGeom prst="round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Think about everything that you’ve discussed over the past two months. What information would be most helpful for your peers to know? How can you convey that information to them in a way that is engaging?</a:t>
              </a:r>
            </a:p>
          </p:txBody>
        </p:sp>
        <p:sp>
          <p:nvSpPr>
            <p:cNvPr id="25" name="Oval 24">
              <a:extLst>
                <a:ext uri="{FF2B5EF4-FFF2-40B4-BE49-F238E27FC236}">
                  <a16:creationId xmlns:a16="http://schemas.microsoft.com/office/drawing/2014/main" id="{A5A6DA76-196E-4CC1-8413-97C6F8C4367F}"/>
                </a:ext>
              </a:extLst>
            </p:cNvPr>
            <p:cNvSpPr>
              <a:spLocks noChangeAspect="1"/>
            </p:cNvSpPr>
            <p:nvPr/>
          </p:nvSpPr>
          <p:spPr>
            <a:xfrm>
              <a:off x="320988" y="3871085"/>
              <a:ext cx="611966" cy="611966"/>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32" name="Group 31">
            <a:extLst>
              <a:ext uri="{FF2B5EF4-FFF2-40B4-BE49-F238E27FC236}">
                <a16:creationId xmlns:a16="http://schemas.microsoft.com/office/drawing/2014/main" id="{1B22ABA1-4D4E-4AAE-9AC8-C03CCBCC2F58}"/>
              </a:ext>
            </a:extLst>
          </p:cNvPr>
          <p:cNvGrpSpPr/>
          <p:nvPr/>
        </p:nvGrpSpPr>
        <p:grpSpPr>
          <a:xfrm>
            <a:off x="522068" y="5209295"/>
            <a:ext cx="8977045" cy="1123712"/>
            <a:chOff x="311863" y="4601528"/>
            <a:chExt cx="8977045" cy="1123712"/>
          </a:xfrm>
        </p:grpSpPr>
        <p:sp>
          <p:nvSpPr>
            <p:cNvPr id="26" name="TextBox 25">
              <a:extLst>
                <a:ext uri="{FF2B5EF4-FFF2-40B4-BE49-F238E27FC236}">
                  <a16:creationId xmlns:a16="http://schemas.microsoft.com/office/drawing/2014/main" id="{015E4F23-3BCB-4783-8471-8DC1393A1953}"/>
                </a:ext>
              </a:extLst>
            </p:cNvPr>
            <p:cNvSpPr txBox="1"/>
            <p:nvPr/>
          </p:nvSpPr>
          <p:spPr>
            <a:xfrm>
              <a:off x="934588" y="4601528"/>
              <a:ext cx="8354320" cy="1123712"/>
            </a:xfrm>
            <a:prstGeom prst="round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What are some healthy ways for you to process information and events around you? What are some ways you can practice self-care after seeing or hearing something traumatic?</a:t>
              </a:r>
            </a:p>
          </p:txBody>
        </p:sp>
        <p:sp>
          <p:nvSpPr>
            <p:cNvPr id="27" name="Oval 26">
              <a:extLst>
                <a:ext uri="{FF2B5EF4-FFF2-40B4-BE49-F238E27FC236}">
                  <a16:creationId xmlns:a16="http://schemas.microsoft.com/office/drawing/2014/main" id="{09B33BBD-C1FA-475B-B8A6-DBA72315CF15}"/>
                </a:ext>
              </a:extLst>
            </p:cNvPr>
            <p:cNvSpPr>
              <a:spLocks noChangeAspect="1"/>
            </p:cNvSpPr>
            <p:nvPr/>
          </p:nvSpPr>
          <p:spPr>
            <a:xfrm>
              <a:off x="311863" y="4635043"/>
              <a:ext cx="611966" cy="611966"/>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3.</a:t>
              </a:r>
            </a:p>
          </p:txBody>
        </p:sp>
      </p:grpSp>
    </p:spTree>
    <p:extLst>
      <p:ext uri="{BB962C8B-B14F-4D97-AF65-F5344CB8AC3E}">
        <p14:creationId xmlns:p14="http://schemas.microsoft.com/office/powerpoint/2010/main" val="1199276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729913A-906F-4FF6-BD15-F22F9B758F2B}"/>
              </a:ext>
            </a:extLst>
          </p:cNvPr>
          <p:cNvSpPr txBox="1">
            <a:spLocks/>
          </p:cNvSpPr>
          <p:nvPr/>
        </p:nvSpPr>
        <p:spPr>
          <a:xfrm>
            <a:off x="2417157" y="592691"/>
            <a:ext cx="6679211" cy="8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REFLECT </a:t>
            </a:r>
            <a:r>
              <a:rPr lang="en-US" sz="4000" dirty="0">
                <a:solidFill>
                  <a:schemeClr val="accent5"/>
                </a:solidFill>
                <a:latin typeface="+mj-lt"/>
              </a:rPr>
              <a:t>AND REVIEW</a:t>
            </a:r>
          </a:p>
        </p:txBody>
      </p:sp>
      <p:sp>
        <p:nvSpPr>
          <p:cNvPr id="9" name="TextBox 8">
            <a:extLst>
              <a:ext uri="{FF2B5EF4-FFF2-40B4-BE49-F238E27FC236}">
                <a16:creationId xmlns:a16="http://schemas.microsoft.com/office/drawing/2014/main" id="{A6B7AC59-74EE-4418-BD49-E9998F9466FB}"/>
              </a:ext>
            </a:extLst>
          </p:cNvPr>
          <p:cNvSpPr txBox="1"/>
          <p:nvPr/>
        </p:nvSpPr>
        <p:spPr>
          <a:xfrm>
            <a:off x="3047134" y="3285897"/>
            <a:ext cx="609426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grpSp>
        <p:nvGrpSpPr>
          <p:cNvPr id="12" name="Group 11">
            <a:extLst>
              <a:ext uri="{FF2B5EF4-FFF2-40B4-BE49-F238E27FC236}">
                <a16:creationId xmlns:a16="http://schemas.microsoft.com/office/drawing/2014/main" id="{1B0100CC-8009-403A-833F-45176F225209}"/>
              </a:ext>
            </a:extLst>
          </p:cNvPr>
          <p:cNvGrpSpPr/>
          <p:nvPr/>
        </p:nvGrpSpPr>
        <p:grpSpPr>
          <a:xfrm>
            <a:off x="3318415" y="1571691"/>
            <a:ext cx="4876696" cy="4776744"/>
            <a:chOff x="3373688" y="1844066"/>
            <a:chExt cx="2211537" cy="3527568"/>
          </a:xfrm>
        </p:grpSpPr>
        <p:sp>
          <p:nvSpPr>
            <p:cNvPr id="13" name="TextBox 12">
              <a:extLst>
                <a:ext uri="{FF2B5EF4-FFF2-40B4-BE49-F238E27FC236}">
                  <a16:creationId xmlns:a16="http://schemas.microsoft.com/office/drawing/2014/main" id="{96C345E1-BFC4-4358-88DA-B4BCCF216E58}"/>
                </a:ext>
              </a:extLst>
            </p:cNvPr>
            <p:cNvSpPr txBox="1">
              <a:spLocks/>
            </p:cNvSpPr>
            <p:nvPr/>
          </p:nvSpPr>
          <p:spPr>
            <a:xfrm>
              <a:off x="3373688" y="1844066"/>
              <a:ext cx="2211537" cy="3527568"/>
            </a:xfrm>
            <a:prstGeom prst="roundRect">
              <a:avLst/>
            </a:prstGeom>
            <a:solidFill>
              <a:schemeClr val="tx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As you begin to plan your awareness week activity or activities, consider the process for planning an event and what steps you will take to prepare.</a:t>
              </a:r>
            </a:p>
          </p:txBody>
        </p:sp>
        <p:pic>
          <p:nvPicPr>
            <p:cNvPr id="14" name="Graphic 13" descr="Signature outline">
              <a:extLst>
                <a:ext uri="{FF2B5EF4-FFF2-40B4-BE49-F238E27FC236}">
                  <a16:creationId xmlns:a16="http://schemas.microsoft.com/office/drawing/2014/main" id="{995114B1-387B-4210-95C9-7EEB07E2D7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68687" y="1874760"/>
              <a:ext cx="1021540" cy="1371600"/>
            </a:xfrm>
            <a:prstGeom prst="rect">
              <a:avLst/>
            </a:prstGeom>
          </p:spPr>
        </p:pic>
      </p:grpSp>
    </p:spTree>
    <p:extLst>
      <p:ext uri="{BB962C8B-B14F-4D97-AF65-F5344CB8AC3E}">
        <p14:creationId xmlns:p14="http://schemas.microsoft.com/office/powerpoint/2010/main" val="1357279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88"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UPCOMING MEETINGS</a:t>
            </a:r>
            <a:br>
              <a:rPr lang="en-US" sz="3200" dirty="0">
                <a:latin typeface="+mj-lt"/>
              </a:rPr>
            </a:br>
            <a:r>
              <a:rPr lang="en-US" sz="3200" dirty="0">
                <a:solidFill>
                  <a:schemeClr val="accent5"/>
                </a:solidFill>
                <a:latin typeface="+mj-lt"/>
              </a:rPr>
              <a:t>AND IMPORTANT INFO</a:t>
            </a:r>
          </a:p>
        </p:txBody>
      </p:sp>
      <p:sp>
        <p:nvSpPr>
          <p:cNvPr id="6" name="Rectangle 5">
            <a:extLst>
              <a:ext uri="{FF2B5EF4-FFF2-40B4-BE49-F238E27FC236}">
                <a16:creationId xmlns:a16="http://schemas.microsoft.com/office/drawing/2014/main" id="{39A7DD92-DCEB-419F-B525-5D9DBBB44092}"/>
              </a:ext>
            </a:extLst>
          </p:cNvPr>
          <p:cNvSpPr/>
          <p:nvPr/>
        </p:nvSpPr>
        <p:spPr>
          <a:xfrm>
            <a:off x="578426" y="1859972"/>
            <a:ext cx="8354319" cy="3647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aily calendar outline">
            <a:extLst>
              <a:ext uri="{FF2B5EF4-FFF2-40B4-BE49-F238E27FC236}">
                <a16:creationId xmlns:a16="http://schemas.microsoft.com/office/drawing/2014/main" id="{A439C410-1BDF-4DAA-9636-A3E3453F6D6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1944" y="2493818"/>
            <a:ext cx="1870364" cy="1870364"/>
          </a:xfrm>
          <a:prstGeom prst="rect">
            <a:avLst/>
          </a:prstGeom>
        </p:spPr>
      </p:pic>
      <p:sp>
        <p:nvSpPr>
          <p:cNvPr id="3" name="TextBox 2">
            <a:extLst>
              <a:ext uri="{FF2B5EF4-FFF2-40B4-BE49-F238E27FC236}">
                <a16:creationId xmlns:a16="http://schemas.microsoft.com/office/drawing/2014/main" id="{2E0D6B33-F8D4-5191-BAD5-973BE7D1AA88}"/>
              </a:ext>
            </a:extLst>
          </p:cNvPr>
          <p:cNvSpPr txBox="1"/>
          <p:nvPr/>
        </p:nvSpPr>
        <p:spPr>
          <a:xfrm>
            <a:off x="2722418" y="2649682"/>
            <a:ext cx="549141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p:txBody>
      </p:sp>
    </p:spTree>
    <p:extLst>
      <p:ext uri="{BB962C8B-B14F-4D97-AF65-F5344CB8AC3E}">
        <p14:creationId xmlns:p14="http://schemas.microsoft.com/office/powerpoint/2010/main" val="299789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873102A-5E23-43AE-9566-81A48BD97A4E}"/>
              </a:ext>
            </a:extLst>
          </p:cNvPr>
          <p:cNvCxnSpPr>
            <a:cxnSpLocks/>
          </p:cNvCxnSpPr>
          <p:nvPr/>
        </p:nvCxnSpPr>
        <p:spPr>
          <a:xfrm>
            <a:off x="753686" y="2951268"/>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0074D2-5368-45B5-8C8A-0D74435F781C}"/>
              </a:ext>
            </a:extLst>
          </p:cNvPr>
          <p:cNvSpPr txBox="1"/>
          <p:nvPr/>
        </p:nvSpPr>
        <p:spPr>
          <a:xfrm>
            <a:off x="832194" y="2020112"/>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1</a:t>
            </a:r>
          </a:p>
        </p:txBody>
      </p:sp>
      <p:sp>
        <p:nvSpPr>
          <p:cNvPr id="4" name="TextBox 3">
            <a:extLst>
              <a:ext uri="{FF2B5EF4-FFF2-40B4-BE49-F238E27FC236}">
                <a16:creationId xmlns:a16="http://schemas.microsoft.com/office/drawing/2014/main" id="{B6D99128-64E0-49E6-ABBD-0CCB614826E9}"/>
              </a:ext>
            </a:extLst>
          </p:cNvPr>
          <p:cNvSpPr txBox="1"/>
          <p:nvPr/>
        </p:nvSpPr>
        <p:spPr>
          <a:xfrm>
            <a:off x="1557277" y="2040087"/>
            <a:ext cx="4641555" cy="553998"/>
          </a:xfrm>
          <a:prstGeom prst="rect">
            <a:avLst/>
          </a:prstGeom>
          <a:noFill/>
        </p:spPr>
        <p:txBody>
          <a:bodyPr wrap="square" lIns="0" tIns="0" rIns="0" bIns="0" rtlCol="0">
            <a:spAutoFit/>
          </a:bodyPr>
          <a:lstStyle/>
          <a:p>
            <a:r>
              <a:rPr lang="en-US" dirty="0">
                <a:solidFill>
                  <a:schemeClr val="bg1"/>
                </a:solidFill>
                <a:latin typeface="+mn-lt"/>
              </a:rPr>
              <a:t>Identify three populations and/or groups that are more vulnerable to human trafficking</a:t>
            </a:r>
          </a:p>
        </p:txBody>
      </p:sp>
      <p:cxnSp>
        <p:nvCxnSpPr>
          <p:cNvPr id="5" name="Straight Connector 4">
            <a:extLst>
              <a:ext uri="{FF2B5EF4-FFF2-40B4-BE49-F238E27FC236}">
                <a16:creationId xmlns:a16="http://schemas.microsoft.com/office/drawing/2014/main" id="{888F1947-B5D5-4D3B-ADAD-6E6D3D8F55A2}"/>
              </a:ext>
            </a:extLst>
          </p:cNvPr>
          <p:cNvCxnSpPr>
            <a:cxnSpLocks/>
          </p:cNvCxnSpPr>
          <p:nvPr/>
        </p:nvCxnSpPr>
        <p:spPr>
          <a:xfrm>
            <a:off x="832194" y="4219633"/>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BB72ED-CFD5-4EFA-8E02-DBF31359A54E}"/>
              </a:ext>
            </a:extLst>
          </p:cNvPr>
          <p:cNvSpPr txBox="1"/>
          <p:nvPr/>
        </p:nvSpPr>
        <p:spPr>
          <a:xfrm>
            <a:off x="832194" y="3236095"/>
            <a:ext cx="390816"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2</a:t>
            </a:r>
          </a:p>
        </p:txBody>
      </p:sp>
      <p:sp>
        <p:nvSpPr>
          <p:cNvPr id="12" name="TextBox 11">
            <a:extLst>
              <a:ext uri="{FF2B5EF4-FFF2-40B4-BE49-F238E27FC236}">
                <a16:creationId xmlns:a16="http://schemas.microsoft.com/office/drawing/2014/main" id="{7F6E1DD7-D893-4A29-9E19-7660B3A1BCB3}"/>
              </a:ext>
            </a:extLst>
          </p:cNvPr>
          <p:cNvSpPr txBox="1"/>
          <p:nvPr/>
        </p:nvSpPr>
        <p:spPr>
          <a:xfrm>
            <a:off x="1557277" y="3342559"/>
            <a:ext cx="4641555" cy="553998"/>
          </a:xfrm>
          <a:prstGeom prst="rect">
            <a:avLst/>
          </a:prstGeom>
          <a:noFill/>
        </p:spPr>
        <p:txBody>
          <a:bodyPr wrap="square" lIns="0" tIns="0" rIns="0" bIns="0" rtlCol="0">
            <a:spAutoFit/>
          </a:bodyPr>
          <a:lstStyle/>
          <a:p>
            <a:r>
              <a:rPr lang="en-US" dirty="0">
                <a:solidFill>
                  <a:schemeClr val="bg1"/>
                </a:solidFill>
                <a:latin typeface="+mn-lt"/>
              </a:rPr>
              <a:t>Describe three vulnerabilities that may make individuals more susceptible to trafficking</a:t>
            </a:r>
          </a:p>
        </p:txBody>
      </p:sp>
      <p:sp>
        <p:nvSpPr>
          <p:cNvPr id="16" name="Subtitle 2">
            <a:extLst>
              <a:ext uri="{FF2B5EF4-FFF2-40B4-BE49-F238E27FC236}">
                <a16:creationId xmlns:a16="http://schemas.microsoft.com/office/drawing/2014/main" id="{7DB5DF9D-DA56-4B82-AD68-D136A01272CB}"/>
              </a:ext>
            </a:extLst>
          </p:cNvPr>
          <p:cNvSpPr txBox="1">
            <a:spLocks/>
          </p:cNvSpPr>
          <p:nvPr/>
        </p:nvSpPr>
        <p:spPr>
          <a:xfrm>
            <a:off x="7196894" y="949748"/>
            <a:ext cx="4675558" cy="20276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chemeClr val="bg1"/>
                </a:solidFill>
                <a:latin typeface="+mj-lt"/>
              </a:rPr>
              <a:t>LEARNING</a:t>
            </a:r>
            <a:br>
              <a:rPr lang="en-US" sz="4800" dirty="0">
                <a:solidFill>
                  <a:schemeClr val="bg1"/>
                </a:solidFill>
                <a:latin typeface="+mj-lt"/>
              </a:rPr>
            </a:br>
            <a:r>
              <a:rPr lang="en-US" sz="4800" dirty="0">
                <a:solidFill>
                  <a:schemeClr val="bg1"/>
                </a:solidFill>
                <a:latin typeface="+mj-lt"/>
              </a:rPr>
              <a:t>OBJECTIVES</a:t>
            </a:r>
            <a:endParaRPr lang="en-US" sz="4800" dirty="0">
              <a:solidFill>
                <a:schemeClr val="accent3"/>
              </a:solidFill>
              <a:latin typeface="+mj-lt"/>
            </a:endParaRPr>
          </a:p>
        </p:txBody>
      </p:sp>
    </p:spTree>
    <p:extLst>
      <p:ext uri="{BB962C8B-B14F-4D97-AF65-F5344CB8AC3E}">
        <p14:creationId xmlns:p14="http://schemas.microsoft.com/office/powerpoint/2010/main" val="337380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D97ED8-E199-47B7-80A1-8696D68F582D}"/>
              </a:ext>
            </a:extLst>
          </p:cNvPr>
          <p:cNvSpPr txBox="1">
            <a:spLocks/>
          </p:cNvSpPr>
          <p:nvPr/>
        </p:nvSpPr>
        <p:spPr>
          <a:xfrm>
            <a:off x="1918840" y="788148"/>
            <a:ext cx="8354319" cy="19030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800" cap="all" dirty="0">
                <a:latin typeface="+mj-lt"/>
              </a:rPr>
              <a:t>Warm-Up or </a:t>
            </a:r>
            <a:br>
              <a:rPr lang="en-US" sz="4800" cap="all" dirty="0">
                <a:latin typeface="+mj-lt"/>
              </a:rPr>
            </a:br>
            <a:r>
              <a:rPr lang="en-US" sz="4800" cap="all" dirty="0">
                <a:solidFill>
                  <a:schemeClr val="accent2"/>
                </a:solidFill>
                <a:latin typeface="+mj-lt"/>
              </a:rPr>
              <a:t>Ice Breaker</a:t>
            </a:r>
          </a:p>
        </p:txBody>
      </p:sp>
      <p:sp>
        <p:nvSpPr>
          <p:cNvPr id="6" name="Rectangle: Rounded Corners 5">
            <a:extLst>
              <a:ext uri="{FF2B5EF4-FFF2-40B4-BE49-F238E27FC236}">
                <a16:creationId xmlns:a16="http://schemas.microsoft.com/office/drawing/2014/main" id="{28ED0803-20D0-5AB7-0418-5C281C503AE4}"/>
              </a:ext>
            </a:extLst>
          </p:cNvPr>
          <p:cNvSpPr/>
          <p:nvPr/>
        </p:nvSpPr>
        <p:spPr>
          <a:xfrm>
            <a:off x="2957592" y="4166819"/>
            <a:ext cx="6276813" cy="102511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mn-lt"/>
              </a:rPr>
              <a:t>Start with a warm-up or icebreaker activity to get the discussion going!</a:t>
            </a:r>
          </a:p>
        </p:txBody>
      </p:sp>
    </p:spTree>
    <p:extLst>
      <p:ext uri="{BB962C8B-B14F-4D97-AF65-F5344CB8AC3E}">
        <p14:creationId xmlns:p14="http://schemas.microsoft.com/office/powerpoint/2010/main" val="283029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696D252-23C5-45B5-848F-5186AA0F978F}"/>
              </a:ext>
            </a:extLst>
          </p:cNvPr>
          <p:cNvSpPr txBox="1">
            <a:spLocks/>
          </p:cNvSpPr>
          <p:nvPr/>
        </p:nvSpPr>
        <p:spPr>
          <a:xfrm>
            <a:off x="359917" y="1497890"/>
            <a:ext cx="5269584" cy="214322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4000" dirty="0">
                <a:latin typeface="+mj-lt"/>
              </a:rPr>
              <a:t>BACKGROUND</a:t>
            </a:r>
          </a:p>
          <a:p>
            <a:pPr marL="0" indent="0">
              <a:lnSpc>
                <a:spcPct val="100000"/>
              </a:lnSpc>
              <a:spcBef>
                <a:spcPts val="600"/>
              </a:spcBef>
              <a:buNone/>
            </a:pPr>
            <a:r>
              <a:rPr lang="en-US" sz="4000" dirty="0">
                <a:solidFill>
                  <a:schemeClr val="accent1"/>
                </a:solidFill>
                <a:latin typeface="+mj-lt"/>
              </a:rPr>
              <a:t>INFORMATION</a:t>
            </a:r>
          </a:p>
        </p:txBody>
      </p:sp>
      <p:sp>
        <p:nvSpPr>
          <p:cNvPr id="3" name="TextBox 2">
            <a:extLst>
              <a:ext uri="{FF2B5EF4-FFF2-40B4-BE49-F238E27FC236}">
                <a16:creationId xmlns:a16="http://schemas.microsoft.com/office/drawing/2014/main" id="{FD4D5CF5-5278-4E34-8416-84F41C30D0C9}"/>
              </a:ext>
            </a:extLst>
          </p:cNvPr>
          <p:cNvSpPr txBox="1"/>
          <p:nvPr/>
        </p:nvSpPr>
        <p:spPr>
          <a:xfrm>
            <a:off x="493589" y="4159781"/>
            <a:ext cx="5002239" cy="1538883"/>
          </a:xfrm>
          <a:prstGeom prst="rect">
            <a:avLst/>
          </a:prstGeom>
          <a:noFill/>
        </p:spPr>
        <p:txBody>
          <a:bodyPr wrap="square" lIns="0" tIns="0" rIns="0" bIns="0" rtlCol="0">
            <a:spAutoFit/>
          </a:bodyPr>
          <a:lstStyle/>
          <a:p>
            <a:r>
              <a:rPr lang="en-US" sz="2000" dirty="0">
                <a:latin typeface="+mn-lt"/>
              </a:rPr>
              <a:t>While there are risk factors that can make an individual more vulnerable to human trafficking, anyone could be a victim.</a:t>
            </a:r>
          </a:p>
          <a:p>
            <a:endParaRPr lang="en-US" sz="2000" dirty="0">
              <a:latin typeface="+mn-lt"/>
            </a:endParaRPr>
          </a:p>
          <a:p>
            <a:endParaRPr lang="en-US" sz="2000" dirty="0">
              <a:latin typeface="+mn-lt"/>
            </a:endParaRPr>
          </a:p>
        </p:txBody>
      </p:sp>
      <p:sp>
        <p:nvSpPr>
          <p:cNvPr id="5" name="Rectangle: Rounded Corners 4">
            <a:extLst>
              <a:ext uri="{FF2B5EF4-FFF2-40B4-BE49-F238E27FC236}">
                <a16:creationId xmlns:a16="http://schemas.microsoft.com/office/drawing/2014/main" id="{C236B2D7-6230-4D67-8406-928BE231BC89}"/>
              </a:ext>
            </a:extLst>
          </p:cNvPr>
          <p:cNvSpPr/>
          <p:nvPr/>
        </p:nvSpPr>
        <p:spPr>
          <a:xfrm>
            <a:off x="359917" y="3461756"/>
            <a:ext cx="5409269" cy="4023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n-lt"/>
              </a:rPr>
              <a:t>WHAT YOU NEED TO KNOW</a:t>
            </a:r>
          </a:p>
        </p:txBody>
      </p:sp>
    </p:spTree>
    <p:extLst>
      <p:ext uri="{BB962C8B-B14F-4D97-AF65-F5344CB8AC3E}">
        <p14:creationId xmlns:p14="http://schemas.microsoft.com/office/powerpoint/2010/main" val="40007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846162" y="3672102"/>
            <a:ext cx="10222172" cy="2462213"/>
          </a:xfrm>
          <a:prstGeom prst="rect">
            <a:avLst/>
          </a:prstGeom>
          <a:noFill/>
        </p:spPr>
        <p:txBody>
          <a:bodyPr wrap="square" lIns="0" tIns="0" rIns="0" bIns="0" rtlCol="0">
            <a:spAutoFit/>
          </a:bodyPr>
          <a:lstStyle/>
          <a:p>
            <a:r>
              <a:rPr lang="en-US" sz="2000" dirty="0">
                <a:latin typeface="+mn-lt"/>
              </a:rPr>
              <a:t>Different geographical areas will have varied prevalence of trafficking depending on the populations in the areas. The exact number of cases in an area is likely unknown due to limited reporting and the hidden nature of trafficking.</a:t>
            </a:r>
          </a:p>
          <a:p>
            <a:endParaRPr lang="en-US" sz="2000" dirty="0">
              <a:latin typeface="+mn-lt"/>
            </a:endParaRPr>
          </a:p>
          <a:p>
            <a:r>
              <a:rPr lang="en-US" sz="2000" dirty="0">
                <a:latin typeface="+mn-lt"/>
              </a:rPr>
              <a:t>Although trafficking can affect anyone, many subject matter experts agree that trafficking disproportionately affects certain populations more than others, like black, indigenous, and people of color, as well as individuals in the LGBTQ+ community.</a:t>
            </a:r>
          </a:p>
          <a:p>
            <a:endParaRPr lang="en-US" sz="2000" dirty="0"/>
          </a:p>
        </p:txBody>
      </p:sp>
    </p:spTree>
    <p:extLst>
      <p:ext uri="{BB962C8B-B14F-4D97-AF65-F5344CB8AC3E}">
        <p14:creationId xmlns:p14="http://schemas.microsoft.com/office/powerpoint/2010/main" val="2363169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FD42DF0-AC77-4069-B005-51A30E439ADE}"/>
              </a:ext>
            </a:extLst>
          </p:cNvPr>
          <p:cNvSpPr txBox="1">
            <a:spLocks/>
          </p:cNvSpPr>
          <p:nvPr/>
        </p:nvSpPr>
        <p:spPr>
          <a:xfrm>
            <a:off x="4118169" y="1001100"/>
            <a:ext cx="3955662"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DISCUSSION</a:t>
            </a:r>
          </a:p>
        </p:txBody>
      </p:sp>
      <p:sp>
        <p:nvSpPr>
          <p:cNvPr id="3" name="TextBox 2">
            <a:extLst>
              <a:ext uri="{FF2B5EF4-FFF2-40B4-BE49-F238E27FC236}">
                <a16:creationId xmlns:a16="http://schemas.microsoft.com/office/drawing/2014/main" id="{65327F53-6A07-4157-91CD-5C33A596E7C6}"/>
              </a:ext>
            </a:extLst>
          </p:cNvPr>
          <p:cNvSpPr txBox="1"/>
          <p:nvPr/>
        </p:nvSpPr>
        <p:spPr>
          <a:xfrm>
            <a:off x="1061367" y="1618294"/>
            <a:ext cx="10266275" cy="20928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Why do you think that some people don’t see themselves as victims when they are being trafficked?</a:t>
            </a:r>
          </a:p>
          <a:p>
            <a:pPr marL="285750" indent="-285750">
              <a:spcAft>
                <a:spcPts val="600"/>
              </a:spcAft>
              <a:buFont typeface="Arial" panose="020B0604020202020204" pitchFamily="34" charset="0"/>
              <a:buChar char="•"/>
            </a:pPr>
            <a:r>
              <a:rPr lang="en-US" sz="2000" dirty="0"/>
              <a:t>What could be done to help people who are being trafficked to self-identify as victims of human trafficking?</a:t>
            </a:r>
          </a:p>
          <a:p>
            <a:pPr marL="285750" indent="-285750">
              <a:spcAft>
                <a:spcPts val="600"/>
              </a:spcAft>
              <a:buFont typeface="Arial" panose="020B0604020202020204" pitchFamily="34" charset="0"/>
              <a:buChar char="•"/>
            </a:pPr>
            <a:r>
              <a:rPr lang="en-US" sz="2000" dirty="0"/>
              <a:t>What resources exist in your school/community to help teens who may be dealing with human trafficking?</a:t>
            </a:r>
          </a:p>
        </p:txBody>
      </p:sp>
    </p:spTree>
    <p:extLst>
      <p:ext uri="{BB962C8B-B14F-4D97-AF65-F5344CB8AC3E}">
        <p14:creationId xmlns:p14="http://schemas.microsoft.com/office/powerpoint/2010/main" val="4181599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431E44-0887-446F-A451-735324B2FE37}"/>
              </a:ext>
            </a:extLst>
          </p:cNvPr>
          <p:cNvSpPr txBox="1">
            <a:spLocks/>
          </p:cNvSpPr>
          <p:nvPr/>
        </p:nvSpPr>
        <p:spPr>
          <a:xfrm>
            <a:off x="493590" y="956411"/>
            <a:ext cx="8354319" cy="13838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LEARNING </a:t>
            </a:r>
          </a:p>
          <a:p>
            <a:pPr marL="0" indent="0" algn="ctr">
              <a:buNone/>
            </a:pPr>
            <a:r>
              <a:rPr lang="en-US" sz="4000" dirty="0">
                <a:solidFill>
                  <a:schemeClr val="accent2"/>
                </a:solidFill>
                <a:latin typeface="+mj-lt"/>
              </a:rPr>
              <a:t>IN ACTION</a:t>
            </a:r>
          </a:p>
        </p:txBody>
      </p:sp>
      <p:sp>
        <p:nvSpPr>
          <p:cNvPr id="4" name="Rectangle: Rounded Corners 3">
            <a:extLst>
              <a:ext uri="{FF2B5EF4-FFF2-40B4-BE49-F238E27FC236}">
                <a16:creationId xmlns:a16="http://schemas.microsoft.com/office/drawing/2014/main" id="{B6020013-0147-44BB-9C07-13E2E8153C88}"/>
              </a:ext>
            </a:extLst>
          </p:cNvPr>
          <p:cNvSpPr/>
          <p:nvPr/>
        </p:nvSpPr>
        <p:spPr>
          <a:xfrm>
            <a:off x="493590" y="2460507"/>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TAKE WHAT YOU’VE LEARNED AND APPLY IT</a:t>
            </a:r>
          </a:p>
        </p:txBody>
      </p:sp>
      <p:sp>
        <p:nvSpPr>
          <p:cNvPr id="7" name="TextBox 6">
            <a:extLst>
              <a:ext uri="{FF2B5EF4-FFF2-40B4-BE49-F238E27FC236}">
                <a16:creationId xmlns:a16="http://schemas.microsoft.com/office/drawing/2014/main" id="{1E7C2A0A-A528-499B-0761-C4AB6081B9FF}"/>
              </a:ext>
            </a:extLst>
          </p:cNvPr>
          <p:cNvSpPr txBox="1"/>
          <p:nvPr/>
        </p:nvSpPr>
        <p:spPr>
          <a:xfrm>
            <a:off x="1625952" y="3563267"/>
            <a:ext cx="6089594" cy="2585323"/>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A5A5A5"/>
                </a:solidFill>
                <a:effectLst/>
                <a:uLnTx/>
                <a:uFillTx/>
                <a:latin typeface="+mj-lt"/>
                <a:ea typeface="+mn-ea"/>
                <a:cs typeface="+mn-cs"/>
              </a:rPr>
              <a:t>HUMAN TRAFFICKING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A5A5A5"/>
                </a:solidFill>
                <a:effectLst/>
                <a:uLnTx/>
                <a:uFillTx/>
                <a:latin typeface="+mj-lt"/>
                <a:ea typeface="+mn-ea"/>
                <a:cs typeface="+mn-cs"/>
              </a:rPr>
              <a:t>TODAY</a:t>
            </a:r>
          </a:p>
        </p:txBody>
      </p:sp>
    </p:spTree>
    <p:extLst>
      <p:ext uri="{BB962C8B-B14F-4D97-AF65-F5344CB8AC3E}">
        <p14:creationId xmlns:p14="http://schemas.microsoft.com/office/powerpoint/2010/main" val="64830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610FB-A2D5-C012-9638-6052F29F5877}"/>
              </a:ext>
            </a:extLst>
          </p:cNvPr>
          <p:cNvSpPr txBox="1"/>
          <p:nvPr/>
        </p:nvSpPr>
        <p:spPr>
          <a:xfrm>
            <a:off x="464024" y="246515"/>
            <a:ext cx="8366078" cy="6370975"/>
          </a:xfrm>
          <a:prstGeom prst="rect">
            <a:avLst/>
          </a:prstGeom>
          <a:noFill/>
        </p:spPr>
        <p:txBody>
          <a:bodyPr wrap="square" lIns="0" tIns="0" rIns="0" bIns="0" rtlCol="0">
            <a:spAutoFit/>
          </a:bodyPr>
          <a:lstStyle/>
          <a:p>
            <a:pPr marL="457200" indent="-457200">
              <a:buAutoNum type="arabicPeriod"/>
            </a:pPr>
            <a:r>
              <a:rPr lang="en-US" dirty="0"/>
              <a:t>Fatima began dating Ali, who is a member of a local gang, after meeting him online a few months ago. Fatima is 15 and hasn’t dated anyone before. Ali is very attentive to her and she really likes him. Fatima’s family doesn’t have a lot of money; at times they don’t have enough food to go around. They live in an area that is sometimes unsafe, largely because of the criminal activity. Ali often takes Fatima out to eat and pays for her food, and he even bought her a new iPhone recently. After a while, Ali tells Fatima that he won’t continue to buy things for her unless she chips in. She agrees, but then later realizes that by “chipping in,” he meant that he wants to post explicit photos of her online and for her to have sex with individuals who are willing to pay the gang.</a:t>
            </a:r>
          </a:p>
          <a:p>
            <a:pPr marL="457200" indent="-457200">
              <a:buAutoNum type="arabicPeriod"/>
            </a:pPr>
            <a:endParaRPr lang="en-US" dirty="0"/>
          </a:p>
          <a:p>
            <a:pPr marL="457200" indent="-457200">
              <a:buAutoNum type="arabicPeriod"/>
            </a:pPr>
            <a:r>
              <a:rPr lang="en-US" dirty="0" err="1"/>
              <a:t>Elani</a:t>
            </a:r>
            <a:r>
              <a:rPr lang="en-US" dirty="0"/>
              <a:t> is an honors student and has always gotten very good grades. However, she has been struggling with her AP Biology class, so she decided to seek out help from a tutor after school. The tutor is a college student, only a few years older than her. </a:t>
            </a:r>
            <a:r>
              <a:rPr lang="en-US" dirty="0" err="1"/>
              <a:t>Elani</a:t>
            </a:r>
            <a:r>
              <a:rPr lang="en-US" dirty="0"/>
              <a:t> begins meeting up with him at her house after school. One day, when her parents are not home, the tutor starts flirting with </a:t>
            </a:r>
            <a:r>
              <a:rPr lang="en-US" dirty="0" err="1"/>
              <a:t>Elani</a:t>
            </a:r>
            <a:r>
              <a:rPr lang="en-US" dirty="0"/>
              <a:t> – she flirts back, and they begin texting every day. </a:t>
            </a:r>
            <a:r>
              <a:rPr lang="en-US" dirty="0" err="1"/>
              <a:t>Elani</a:t>
            </a:r>
            <a:r>
              <a:rPr lang="en-US" dirty="0"/>
              <a:t> even starts meeting up with him on the weekends and sometimes sends him some nude photos. After a few months of hanging out, he asks </a:t>
            </a:r>
            <a:r>
              <a:rPr lang="en-US" dirty="0" err="1"/>
              <a:t>Elani</a:t>
            </a:r>
            <a:r>
              <a:rPr lang="en-US" dirty="0"/>
              <a:t> to hook up with his friends. He tells her that they will pay for her to have sex with them, and he really needs money to continue to pay for college. He says that he will give her some of the money, and that if she really cares about him, that she will do what he asks. He also threatens to post the photos online if she refuses.</a:t>
            </a:r>
          </a:p>
        </p:txBody>
      </p:sp>
    </p:spTree>
    <p:extLst>
      <p:ext uri="{BB962C8B-B14F-4D97-AF65-F5344CB8AC3E}">
        <p14:creationId xmlns:p14="http://schemas.microsoft.com/office/powerpoint/2010/main" val="35490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610FB-A2D5-C012-9638-6052F29F5877}"/>
              </a:ext>
            </a:extLst>
          </p:cNvPr>
          <p:cNvSpPr txBox="1"/>
          <p:nvPr/>
        </p:nvSpPr>
        <p:spPr>
          <a:xfrm>
            <a:off x="409434" y="483611"/>
            <a:ext cx="8366078" cy="6093976"/>
          </a:xfrm>
          <a:prstGeom prst="rect">
            <a:avLst/>
          </a:prstGeom>
          <a:noFill/>
        </p:spPr>
        <p:txBody>
          <a:bodyPr wrap="square" lIns="0" tIns="0" rIns="0" bIns="0" rtlCol="0">
            <a:spAutoFit/>
          </a:bodyPr>
          <a:lstStyle/>
          <a:p>
            <a:pPr marL="457200" indent="-457200">
              <a:buFont typeface="+mj-lt"/>
              <a:buAutoNum type="arabicPeriod" startAt="3"/>
            </a:pPr>
            <a:r>
              <a:rPr lang="en-US" dirty="0"/>
              <a:t>Franky‘s dad always talks about their financial struggles, and Franky sometimes works with his dad on weekends because he feels obligated to help his family. One night, Franky’s dad tells him about a potential opportunity to make some extra money through a contact that he recently made - a woman named Malia. Franky talks with Malia, who implies that she needs help with a routine work project and asks Franky to meet her at a motel the following Friday. She also tells Franky to text her a few photos of him for administrative purposes. When Franky arrives, Malia is there with a group of men, and there is a camera set up near the bed. Malia tells Franky that he must have sex with them and that he will be expected to show up for “work” every Friday night. Franky tries to tell his dad what is happening, but his dad doesn’t want to hear about it and keeps telling Franky how much they need the money. </a:t>
            </a:r>
          </a:p>
          <a:p>
            <a:pPr marL="457200" indent="-457200">
              <a:buAutoNum type="arabicPeriod" startAt="3"/>
            </a:pPr>
            <a:endParaRPr lang="en-US" dirty="0"/>
          </a:p>
          <a:p>
            <a:pPr marL="457200" indent="-457200">
              <a:buAutoNum type="arabicPeriod" startAt="3"/>
            </a:pPr>
            <a:r>
              <a:rPr lang="en-US" dirty="0"/>
              <a:t>Sofia’s mother is a fieldworker. One day, her mother’s supervisor tells her that she isn’t working as efficiently as she used to, and that she needs to bring in a family member to work with her to increase productivity. The supervisor says that if she doesn’t, he will have their family deported. The next day, Sofia’s mother reluctantly takes Sofia to work with her. The supervisor sexually harasses Sofia, making comments about her appearance; he also touches her inappropriately. He pays them very little and expects them to work long hours, threatening to call the police if they don’t comply.</a:t>
            </a:r>
            <a:endParaRPr lang="en-US" dirty="0">
              <a:latin typeface="+mn-lt"/>
            </a:endParaRPr>
          </a:p>
        </p:txBody>
      </p:sp>
    </p:spTree>
    <p:extLst>
      <p:ext uri="{BB962C8B-B14F-4D97-AF65-F5344CB8AC3E}">
        <p14:creationId xmlns:p14="http://schemas.microsoft.com/office/powerpoint/2010/main" val="1380120001"/>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2D4D58"/>
      </a:dk2>
      <a:lt2>
        <a:srgbClr val="E7E6E6"/>
      </a:lt2>
      <a:accent1>
        <a:srgbClr val="3B988E"/>
      </a:accent1>
      <a:accent2>
        <a:srgbClr val="D9664B"/>
      </a:accent2>
      <a:accent3>
        <a:srgbClr val="A5A5A5"/>
      </a:accent3>
      <a:accent4>
        <a:srgbClr val="FEDD7C"/>
      </a:accent4>
      <a:accent5>
        <a:srgbClr val="FEA968"/>
      </a:accent5>
      <a:accent6>
        <a:srgbClr val="FFC000"/>
      </a:accent6>
      <a:hlink>
        <a:srgbClr val="D9664B"/>
      </a:hlink>
      <a:folHlink>
        <a:srgbClr val="FEA968"/>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8EDC413E8B0341B2F81D77ABB8D99C" ma:contentTypeVersion="16" ma:contentTypeDescription="Create a new document." ma:contentTypeScope="" ma:versionID="5da38ab632334d9d8f0aeed7f3110f9d">
  <xsd:schema xmlns:xsd="http://www.w3.org/2001/XMLSchema" xmlns:xs="http://www.w3.org/2001/XMLSchema" xmlns:p="http://schemas.microsoft.com/office/2006/metadata/properties" xmlns:ns2="5a0f3f29-687d-42db-a63b-97a4217fe45e" xmlns:ns3="95360c9f-67b9-47b7-96ea-14fada6ff540" targetNamespace="http://schemas.microsoft.com/office/2006/metadata/properties" ma:root="true" ma:fieldsID="11481dfe59b6452793c6e1e7ae803e13" ns2:_="" ns3:_="">
    <xsd:import namespace="5a0f3f29-687d-42db-a63b-97a4217fe45e"/>
    <xsd:import namespace="95360c9f-67b9-47b7-96ea-14fada6ff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3f29-687d-42db-a63b-97a4217fe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f3c77-07df-4c58-81b3-40d23c6fce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60c9f-67b9-47b7-96ea-14fada6ff5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561e8a-b3dd-4761-824e-620057389079}" ma:internalName="TaxCatchAll" ma:showField="CatchAllData" ma:web="95360c9f-67b9-47b7-96ea-14fada6ff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5360c9f-67b9-47b7-96ea-14fada6ff540" xsi:nil="true"/>
    <lcf76f155ced4ddcb4097134ff3c332f xmlns="5a0f3f29-687d-42db-a63b-97a4217fe45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EC46E7-3C6E-491A-AA1D-D34BC5AE4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3f29-687d-42db-a63b-97a4217fe45e"/>
    <ds:schemaRef ds:uri="95360c9f-67b9-47b7-96ea-14fada6ff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7B9D09-C87A-4630-B344-8A1A700ED7E4}">
  <ds:schemaRefs>
    <ds:schemaRef ds:uri="http://schemas.microsoft.com/office/2006/metadata/properties"/>
    <ds:schemaRef ds:uri="http://schemas.microsoft.com/office/infopath/2007/PartnerControls"/>
    <ds:schemaRef ds:uri="95360c9f-67b9-47b7-96ea-14fada6ff540"/>
    <ds:schemaRef ds:uri="5a0f3f29-687d-42db-a63b-97a4217fe45e"/>
  </ds:schemaRefs>
</ds:datastoreItem>
</file>

<file path=customXml/itemProps3.xml><?xml version="1.0" encoding="utf-8"?>
<ds:datastoreItem xmlns:ds="http://schemas.openxmlformats.org/officeDocument/2006/customXml" ds:itemID="{D2464F73-C402-42FC-8737-5561FE4C47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19648</TotalTime>
  <Words>3837</Words>
  <Application>Microsoft Office PowerPoint</Application>
  <PresentationFormat>Widescreen</PresentationFormat>
  <Paragraphs>132</Paragraphs>
  <Slides>16</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 Black</vt:lpstr>
      <vt:lpstr>Arial</vt:lpstr>
      <vt:lpstr>Euphemia</vt:lpstr>
      <vt:lpstr>NimbusSan-RegIta</vt:lpstr>
      <vt:lpstr>Calibri</vt:lpstr>
      <vt:lpstr>Lato</vt:lpstr>
      <vt:lpstr>Times New Roman</vt:lpstr>
      <vt:lpstr>NimbusSan-Reg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Tova Zussman</dc:creator>
  <cp:lastModifiedBy>Tova Zussman</cp:lastModifiedBy>
  <cp:revision>32</cp:revision>
  <dcterms:created xsi:type="dcterms:W3CDTF">2021-05-20T17:45:16Z</dcterms:created>
  <dcterms:modified xsi:type="dcterms:W3CDTF">2023-12-20T18:47:21Z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0x010100BA8EDC413E8B0341B2F81D77ABB8D99C</vt:lpwstr>
  </property>
</Properties>
</file>